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16"/>
  </p:notesMasterIdLst>
  <p:handoutMasterIdLst>
    <p:handoutMasterId r:id="rId17"/>
  </p:handoutMasterIdLst>
  <p:sldIdLst>
    <p:sldId id="256" r:id="rId2"/>
    <p:sldId id="257" r:id="rId3"/>
    <p:sldId id="258" r:id="rId4"/>
    <p:sldId id="260" r:id="rId5"/>
    <p:sldId id="261" r:id="rId6"/>
    <p:sldId id="262" r:id="rId7"/>
    <p:sldId id="269" r:id="rId8"/>
    <p:sldId id="268" r:id="rId9"/>
    <p:sldId id="270" r:id="rId10"/>
    <p:sldId id="275" r:id="rId11"/>
    <p:sldId id="271" r:id="rId12"/>
    <p:sldId id="272" r:id="rId13"/>
    <p:sldId id="274" r:id="rId14"/>
    <p:sldId id="273" r:id="rId15"/>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82" autoAdjust="0"/>
    <p:restoredTop sz="94660"/>
  </p:normalViewPr>
  <p:slideViewPr>
    <p:cSldViewPr>
      <p:cViewPr varScale="1">
        <p:scale>
          <a:sx n="68" d="100"/>
          <a:sy n="68" d="100"/>
        </p:scale>
        <p:origin x="-786" y="-96"/>
      </p:cViewPr>
      <p:guideLst>
        <p:guide orient="horz" pos="2160"/>
        <p:guide pos="3840"/>
      </p:guideLst>
    </p:cSldViewPr>
  </p:slideViewPr>
  <p:notesTextViewPr>
    <p:cViewPr>
      <p:scale>
        <a:sx n="1" d="1"/>
        <a:sy n="1" d="1"/>
      </p:scale>
      <p:origin x="0" y="0"/>
    </p:cViewPr>
  </p:notesTextViewPr>
  <p:notesViewPr>
    <p:cSldViewPr showGuides="1">
      <p:cViewPr varScale="1">
        <p:scale>
          <a:sx n="88" d="100"/>
          <a:sy n="88" d="100"/>
        </p:scale>
        <p:origin x="2904" y="7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dirty="0"/>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F724B2F5-122E-45D6-B527-724B920F3E4C}" type="datetime1">
              <a:rPr lang="fr-FR" smtClean="0"/>
              <a:pPr rtl="0"/>
              <a:t>31-05-2024</a:t>
            </a:fld>
            <a:endParaRPr lang="fr-FR" dirty="0"/>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dirty="0"/>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E861E8E-D392-497B-BB21-122DD7C27CF3}" type="slidenum">
              <a:rPr lang="fr-FR" smtClean="0"/>
              <a:pPr rtl="0"/>
              <a:t>‹N°›</a:t>
            </a:fld>
            <a:endParaRPr lang="fr-FR" dirty="0"/>
          </a:p>
        </p:txBody>
      </p:sp>
    </p:spTree>
    <p:extLst>
      <p:ext uri="{BB962C8B-B14F-4D97-AF65-F5344CB8AC3E}">
        <p14:creationId xmlns:p14="http://schemas.microsoft.com/office/powerpoint/2010/main" xmlns="" val="1208353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42C417D-E42C-4209-BC78-0D7D647584D4}" type="datetime1">
              <a:rPr lang="fr-FR" smtClean="0"/>
              <a:pPr rtl="0"/>
              <a:t>31-05-2024</a:t>
            </a:fld>
            <a:endParaRPr lang="fr-FR" dirty="0"/>
          </a:p>
        </p:txBody>
      </p:sp>
      <p:sp>
        <p:nvSpPr>
          <p:cNvPr id="4" name="Espace réservé d’image de diapositiv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dirty="0" smtClean="0"/>
              <a:t>Modifiez les styles du texte du masque</a:t>
            </a:r>
          </a:p>
          <a:p>
            <a:pPr lvl="1" rtl="0"/>
            <a:r>
              <a:rPr lang="fr-FR" dirty="0" smtClean="0"/>
              <a:t>Deuxième niveau</a:t>
            </a:r>
          </a:p>
          <a:p>
            <a:pPr lvl="2" rtl="0"/>
            <a:r>
              <a:rPr lang="fr-FR" dirty="0" smtClean="0"/>
              <a:t>Troisième niveau</a:t>
            </a:r>
          </a:p>
          <a:p>
            <a:pPr lvl="3" rtl="0"/>
            <a:r>
              <a:rPr lang="fr-FR" dirty="0" smtClean="0"/>
              <a:t>Quatrième niveau</a:t>
            </a:r>
          </a:p>
          <a:p>
            <a:pPr lvl="4" rtl="0"/>
            <a:r>
              <a:rPr lang="fr-FR" dirty="0" smtClean="0"/>
              <a:t>Cinquième niveau</a:t>
            </a:r>
            <a:endParaRPr lang="fr-FR" dirty="0"/>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55D449-B875-4B8D-8E66-224D27E54C9A}" type="slidenum">
              <a:rPr lang="fr-FR" smtClean="0"/>
              <a:pPr rtl="0"/>
              <a:t>‹N°›</a:t>
            </a:fld>
            <a:endParaRPr lang="fr-FR" dirty="0"/>
          </a:p>
        </p:txBody>
      </p:sp>
    </p:spTree>
    <p:extLst>
      <p:ext uri="{BB962C8B-B14F-4D97-AF65-F5344CB8AC3E}">
        <p14:creationId xmlns:p14="http://schemas.microsoft.com/office/powerpoint/2010/main" xmlns="" val="134997999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1</a:t>
            </a:fld>
            <a:endParaRPr lang="fr-FR"/>
          </a:p>
        </p:txBody>
      </p:sp>
    </p:spTree>
    <p:extLst>
      <p:ext uri="{BB962C8B-B14F-4D97-AF65-F5344CB8AC3E}">
        <p14:creationId xmlns:p14="http://schemas.microsoft.com/office/powerpoint/2010/main" xmlns="" val="3853087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10</a:t>
            </a:fld>
            <a:endParaRPr lang="fr-FR" dirty="0"/>
          </a:p>
        </p:txBody>
      </p:sp>
    </p:spTree>
    <p:extLst>
      <p:ext uri="{BB962C8B-B14F-4D97-AF65-F5344CB8AC3E}">
        <p14:creationId xmlns:p14="http://schemas.microsoft.com/office/powerpoint/2010/main" xmlns="" val="234101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11</a:t>
            </a:fld>
            <a:endParaRPr lang="fr-FR" dirty="0"/>
          </a:p>
        </p:txBody>
      </p:sp>
    </p:spTree>
    <p:extLst>
      <p:ext uri="{BB962C8B-B14F-4D97-AF65-F5344CB8AC3E}">
        <p14:creationId xmlns:p14="http://schemas.microsoft.com/office/powerpoint/2010/main" xmlns="" val="1824688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12</a:t>
            </a:fld>
            <a:endParaRPr lang="fr-FR" dirty="0"/>
          </a:p>
        </p:txBody>
      </p:sp>
    </p:spTree>
    <p:extLst>
      <p:ext uri="{BB962C8B-B14F-4D97-AF65-F5344CB8AC3E}">
        <p14:creationId xmlns:p14="http://schemas.microsoft.com/office/powerpoint/2010/main" xmlns="" val="2341018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13</a:t>
            </a:fld>
            <a:endParaRPr lang="fr-FR" dirty="0"/>
          </a:p>
        </p:txBody>
      </p:sp>
    </p:spTree>
    <p:extLst>
      <p:ext uri="{BB962C8B-B14F-4D97-AF65-F5344CB8AC3E}">
        <p14:creationId xmlns:p14="http://schemas.microsoft.com/office/powerpoint/2010/main" xmlns="" val="234101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14</a:t>
            </a:fld>
            <a:endParaRPr lang="fr-FR" dirty="0"/>
          </a:p>
        </p:txBody>
      </p:sp>
    </p:spTree>
    <p:extLst>
      <p:ext uri="{BB962C8B-B14F-4D97-AF65-F5344CB8AC3E}">
        <p14:creationId xmlns:p14="http://schemas.microsoft.com/office/powerpoint/2010/main" xmlns="" val="1824688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2</a:t>
            </a:fld>
            <a:endParaRPr lang="fr-FR" dirty="0"/>
          </a:p>
        </p:txBody>
      </p:sp>
    </p:spTree>
    <p:extLst>
      <p:ext uri="{BB962C8B-B14F-4D97-AF65-F5344CB8AC3E}">
        <p14:creationId xmlns:p14="http://schemas.microsoft.com/office/powerpoint/2010/main" xmlns="" val="731622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3</a:t>
            </a:fld>
            <a:endParaRPr lang="fr-FR" dirty="0"/>
          </a:p>
        </p:txBody>
      </p:sp>
    </p:spTree>
    <p:extLst>
      <p:ext uri="{BB962C8B-B14F-4D97-AF65-F5344CB8AC3E}">
        <p14:creationId xmlns:p14="http://schemas.microsoft.com/office/powerpoint/2010/main" xmlns="" val="3616669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4</a:t>
            </a:fld>
            <a:endParaRPr lang="fr-FR" dirty="0"/>
          </a:p>
        </p:txBody>
      </p:sp>
    </p:spTree>
    <p:extLst>
      <p:ext uri="{BB962C8B-B14F-4D97-AF65-F5344CB8AC3E}">
        <p14:creationId xmlns:p14="http://schemas.microsoft.com/office/powerpoint/2010/main" xmlns="" val="4150022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5</a:t>
            </a:fld>
            <a:endParaRPr lang="fr-FR" dirty="0"/>
          </a:p>
        </p:txBody>
      </p:sp>
    </p:spTree>
    <p:extLst>
      <p:ext uri="{BB962C8B-B14F-4D97-AF65-F5344CB8AC3E}">
        <p14:creationId xmlns:p14="http://schemas.microsoft.com/office/powerpoint/2010/main" xmlns="" val="1824688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6</a:t>
            </a:fld>
            <a:endParaRPr lang="fr-FR" dirty="0"/>
          </a:p>
        </p:txBody>
      </p:sp>
    </p:spTree>
    <p:extLst>
      <p:ext uri="{BB962C8B-B14F-4D97-AF65-F5344CB8AC3E}">
        <p14:creationId xmlns:p14="http://schemas.microsoft.com/office/powerpoint/2010/main" xmlns="" val="234101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7</a:t>
            </a:fld>
            <a:endParaRPr lang="fr-FR" dirty="0"/>
          </a:p>
        </p:txBody>
      </p:sp>
    </p:spTree>
    <p:extLst>
      <p:ext uri="{BB962C8B-B14F-4D97-AF65-F5344CB8AC3E}">
        <p14:creationId xmlns:p14="http://schemas.microsoft.com/office/powerpoint/2010/main" xmlns="" val="234101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8</a:t>
            </a:fld>
            <a:endParaRPr lang="fr-FR" dirty="0"/>
          </a:p>
        </p:txBody>
      </p:sp>
    </p:spTree>
    <p:extLst>
      <p:ext uri="{BB962C8B-B14F-4D97-AF65-F5344CB8AC3E}">
        <p14:creationId xmlns:p14="http://schemas.microsoft.com/office/powerpoint/2010/main" xmlns="" val="234101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rtl="0"/>
            <a:fld id="{9555D449-B875-4B8D-8E66-224D27E54C9A}" type="slidenum">
              <a:rPr lang="fr-FR" smtClean="0"/>
              <a:pPr rtl="0"/>
              <a:t>9</a:t>
            </a:fld>
            <a:endParaRPr lang="fr-FR" dirty="0"/>
          </a:p>
        </p:txBody>
      </p:sp>
    </p:spTree>
    <p:extLst>
      <p:ext uri="{BB962C8B-B14F-4D97-AF65-F5344CB8AC3E}">
        <p14:creationId xmlns:p14="http://schemas.microsoft.com/office/powerpoint/2010/main" xmlns="" val="234101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6F6AD35A-8EDA-4C20-B26F-21477A24153A}" type="datetimeFigureOut">
              <a:rPr lang="fr-FR" smtClean="0"/>
              <a:t>31-05-2024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0170CC1D-E332-4013-8471-4AA83CA4AECE}" type="slidenum">
              <a:rPr lang="fr-FR" smtClean="0"/>
              <a:t>‹N°›</a:t>
            </a:fld>
            <a:endParaRPr lang="fr-FR"/>
          </a:p>
        </p:txBody>
      </p:sp>
      <p:sp>
        <p:nvSpPr>
          <p:cNvPr id="8" name="Titr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rtl="0"/>
            <a:fld id="{CDBC2FF6-6C9F-404B-87B0-1C13C8BF375C}" type="datetime1">
              <a:rPr lang="fr-FR" smtClean="0"/>
              <a:pPr rtl="0"/>
              <a:t>31-05-2024</a:t>
            </a:fld>
            <a:endParaRPr lang="fr-FR" dirty="0"/>
          </a:p>
        </p:txBody>
      </p:sp>
      <p:sp>
        <p:nvSpPr>
          <p:cNvPr id="5" name="Espace réservé du pied de page 4"/>
          <p:cNvSpPr>
            <a:spLocks noGrp="1"/>
          </p:cNvSpPr>
          <p:nvPr>
            <p:ph type="ftr" sz="quarter" idx="11"/>
          </p:nvPr>
        </p:nvSpPr>
        <p:spPr/>
        <p:txBody>
          <a:bodyPr/>
          <a:lstStyle/>
          <a:p>
            <a:pPr rtl="0"/>
            <a:endParaRPr lang="fr-FR" dirty="0"/>
          </a:p>
        </p:txBody>
      </p:sp>
      <p:sp>
        <p:nvSpPr>
          <p:cNvPr id="6" name="Espace réservé du numéro de diapositive 5"/>
          <p:cNvSpPr>
            <a:spLocks noGrp="1"/>
          </p:cNvSpPr>
          <p:nvPr>
            <p:ph type="sldNum" sz="quarter" idx="12"/>
          </p:nvPr>
        </p:nvSpPr>
        <p:spPr/>
        <p:txBody>
          <a:bodyPr/>
          <a:lstStyle/>
          <a:p>
            <a:pPr rtl="0"/>
            <a:fld id="{E31375A4-56A4-47D6-9801-1991572033F7}" type="slidenum">
              <a:rPr lang="fr-FR" smtClean="0"/>
              <a:pPr rtl="0"/>
              <a:t>‹N°›</a:t>
            </a:fld>
            <a:endParaRPr lang="fr-FR" dirty="0"/>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9221216" y="3009902"/>
            <a:ext cx="609600" cy="441325"/>
          </a:xfrm>
        </p:spPr>
        <p:txBody>
          <a:bodyPr/>
          <a:lstStyle/>
          <a:p>
            <a:pPr rtl="0"/>
            <a:fld id="{E31375A4-56A4-47D6-9801-1991572033F7}" type="slidenum">
              <a:rPr lang="fr-FR" smtClean="0"/>
              <a:pPr rtl="0"/>
              <a:t>‹N°›</a:t>
            </a:fld>
            <a:endParaRPr lang="fr-FR" dirty="0"/>
          </a:p>
        </p:txBody>
      </p:sp>
      <p:sp>
        <p:nvSpPr>
          <p:cNvPr id="3" name="Espace réservé du texte vertical 2"/>
          <p:cNvSpPr>
            <a:spLocks noGrp="1"/>
          </p:cNvSpPr>
          <p:nvPr>
            <p:ph type="body" orient="vert" idx="1"/>
          </p:nvPr>
        </p:nvSpPr>
        <p:spPr>
          <a:xfrm>
            <a:off x="406400" y="304800"/>
            <a:ext cx="87376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rtl="0"/>
            <a:fld id="{4CB31BED-90D9-48AE-8506-A0394977B35F}" type="datetime1">
              <a:rPr lang="fr-FR" smtClean="0"/>
              <a:pPr rtl="0"/>
              <a:t>31-05-2024</a:t>
            </a:fld>
            <a:endParaRPr lang="fr-FR" dirty="0"/>
          </a:p>
        </p:txBody>
      </p:sp>
      <p:sp>
        <p:nvSpPr>
          <p:cNvPr id="5" name="Espace réservé du pied de page 4"/>
          <p:cNvSpPr>
            <a:spLocks noGrp="1"/>
          </p:cNvSpPr>
          <p:nvPr>
            <p:ph type="ftr" sz="quarter" idx="11"/>
          </p:nvPr>
        </p:nvSpPr>
        <p:spPr/>
        <p:txBody>
          <a:bodyPr/>
          <a:lstStyle/>
          <a:p>
            <a:pPr rtl="0"/>
            <a:endParaRPr lang="fr-FR" dirty="0"/>
          </a:p>
        </p:txBody>
      </p:sp>
      <p:sp>
        <p:nvSpPr>
          <p:cNvPr id="2" name="Titre vertical 1"/>
          <p:cNvSpPr>
            <a:spLocks noGrp="1"/>
          </p:cNvSpPr>
          <p:nvPr>
            <p:ph type="title" orient="vert"/>
          </p:nvPr>
        </p:nvSpPr>
        <p:spPr>
          <a:xfrm>
            <a:off x="9855200" y="304802"/>
            <a:ext cx="19304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En-tête de section">
    <p:bg>
      <p:bgPr>
        <a:gradFill flip="none" rotWithShape="1">
          <a:gsLst>
            <a:gs pos="0">
              <a:schemeClr val="accent1"/>
            </a:gs>
            <a:gs pos="100000">
              <a:schemeClr val="accent1">
                <a:lumMod val="75000"/>
              </a:schemeClr>
            </a:gs>
          </a:gsLst>
          <a:lin ang="5400000" scaled="0"/>
          <a:tileRect/>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1828800"/>
            <a:ext cx="7772400" cy="3177380"/>
          </a:xfrm>
        </p:spPr>
        <p:txBody>
          <a:bodyPr rtlCol="0" anchor="b">
            <a:normAutofit/>
          </a:bodyPr>
          <a:lstStyle>
            <a:lvl1pPr rtl="0">
              <a:lnSpc>
                <a:spcPct val="80000"/>
              </a:lnSpc>
              <a:defRPr sz="5400"/>
            </a:lvl1pPr>
          </a:lstStyle>
          <a:p>
            <a:pPr rtl="0"/>
            <a:r>
              <a:rPr lang="fr-FR" smtClean="0"/>
              <a:t>Cliquez pour modifier le style du titre</a:t>
            </a:r>
            <a:endParaRPr lang="fr-FR" dirty="0"/>
          </a:p>
        </p:txBody>
      </p:sp>
      <p:sp>
        <p:nvSpPr>
          <p:cNvPr id="3" name="Espace réservé du texte 2"/>
          <p:cNvSpPr>
            <a:spLocks noGrp="1"/>
          </p:cNvSpPr>
          <p:nvPr>
            <p:ph type="body" idx="1"/>
          </p:nvPr>
        </p:nvSpPr>
        <p:spPr>
          <a:xfrm>
            <a:off x="1066800" y="5181600"/>
            <a:ext cx="7772400" cy="685800"/>
          </a:xfrm>
        </p:spPr>
        <p:txBody>
          <a:bodyPr rtlCol="0">
            <a:normAutofit/>
          </a:bodyPr>
          <a:lstStyle>
            <a:lvl1pPr marL="0" indent="0">
              <a:buNone/>
              <a:defRPr sz="2000" cap="all" baseline="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fr-FR" smtClean="0"/>
              <a:t>Cliquez pour modifier les styles du texte du masque</a:t>
            </a:r>
          </a:p>
        </p:txBody>
      </p:sp>
    </p:spTree>
    <p:extLst>
      <p:ext uri="{BB962C8B-B14F-4D97-AF65-F5344CB8AC3E}">
        <p14:creationId xmlns:p14="http://schemas.microsoft.com/office/powerpoint/2010/main" xmlns="" val="350677804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pPr rtl="0"/>
            <a:fld id="{3C68B63D-6C57-40E1-B687-7CAA7CECAB9D}" type="datetime1">
              <a:rPr lang="fr-FR" smtClean="0"/>
              <a:pPr rtl="0"/>
              <a:t>31-05-2024</a:t>
            </a:fld>
            <a:endParaRPr lang="fr-FR" dirty="0"/>
          </a:p>
        </p:txBody>
      </p:sp>
      <p:sp>
        <p:nvSpPr>
          <p:cNvPr id="5" name="Espace réservé du pied de page 4"/>
          <p:cNvSpPr>
            <a:spLocks noGrp="1"/>
          </p:cNvSpPr>
          <p:nvPr>
            <p:ph type="ftr" sz="quarter" idx="11"/>
          </p:nvPr>
        </p:nvSpPr>
        <p:spPr/>
        <p:txBody>
          <a:bodyPr/>
          <a:lstStyle/>
          <a:p>
            <a:pPr rtl="0"/>
            <a:endParaRPr lang="fr-FR" dirty="0"/>
          </a:p>
        </p:txBody>
      </p:sp>
      <p:sp>
        <p:nvSpPr>
          <p:cNvPr id="6" name="Espace réservé du numéro de diapositive 5"/>
          <p:cNvSpPr>
            <a:spLocks noGrp="1"/>
          </p:cNvSpPr>
          <p:nvPr>
            <p:ph type="sldNum" sz="quarter" idx="12"/>
          </p:nvPr>
        </p:nvSpPr>
        <p:spPr>
          <a:xfrm>
            <a:off x="5815584" y="1026373"/>
            <a:ext cx="609600" cy="441325"/>
          </a:xfrm>
        </p:spPr>
        <p:txBody>
          <a:bodyPr/>
          <a:lstStyle/>
          <a:p>
            <a:pPr rtl="0"/>
            <a:fld id="{E31375A4-56A4-47D6-9801-1991572033F7}" type="slidenum">
              <a:rPr lang="fr-FR" smtClean="0"/>
              <a:pPr rtl="0"/>
              <a:t>‹N°›</a:t>
            </a:fld>
            <a:endParaRPr lang="fr-FR" dirty="0"/>
          </a:p>
        </p:txBody>
      </p:sp>
      <p:sp>
        <p:nvSpPr>
          <p:cNvPr id="8" name="Espace réservé du contenu 7"/>
          <p:cNvSpPr>
            <a:spLocks noGrp="1"/>
          </p:cNvSpPr>
          <p:nvPr>
            <p:ph sz="quarter" idx="1"/>
          </p:nvPr>
        </p:nvSpPr>
        <p:spPr>
          <a:xfrm>
            <a:off x="402336" y="1527048"/>
            <a:ext cx="1133856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pPr rtl="0"/>
            <a:endParaRPr lang="fr-FR" noProof="0" dirty="0"/>
          </a:p>
        </p:txBody>
      </p:sp>
      <p:sp>
        <p:nvSpPr>
          <p:cNvPr id="4" name="Espace réservé de la date 3"/>
          <p:cNvSpPr>
            <a:spLocks noGrp="1"/>
          </p:cNvSpPr>
          <p:nvPr>
            <p:ph type="dt" sz="half" idx="10"/>
          </p:nvPr>
        </p:nvSpPr>
        <p:spPr/>
        <p:txBody>
          <a:bodyPr/>
          <a:lstStyle/>
          <a:p>
            <a:pPr rtl="0"/>
            <a:fld id="{835AE897-1F6C-4437-9E8F-6D0CF52398E0}" type="datetime1">
              <a:rPr lang="fr-FR" noProof="0" smtClean="0"/>
              <a:pPr rtl="0"/>
              <a:t>31-05-2024</a:t>
            </a:fld>
            <a:endParaRPr lang="fr-FR" noProof="0" dirty="0"/>
          </a:p>
        </p:txBody>
      </p:sp>
      <p:sp>
        <p:nvSpPr>
          <p:cNvPr id="8" name="Connecteur droit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pPr rtl="0"/>
            <a:fld id="{E31375A4-56A4-47D6-9801-1991572033F7}" type="slidenum">
              <a:rPr lang="fr-FR" noProof="0" smtClean="0"/>
              <a:pPr rtl="0"/>
              <a:t>‹N°›</a:t>
            </a:fld>
            <a:endParaRPr lang="fr-FR" noProof="0" dirty="0"/>
          </a:p>
        </p:txBody>
      </p:sp>
      <p:sp>
        <p:nvSpPr>
          <p:cNvPr id="2" name="Titr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02336" y="228600"/>
            <a:ext cx="113792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7721600" y="6409944"/>
            <a:ext cx="4059936" cy="365760"/>
          </a:xfrm>
        </p:spPr>
        <p:txBody>
          <a:bodyPr/>
          <a:lstStyle/>
          <a:p>
            <a:pPr rtl="0"/>
            <a:fld id="{5B5B01D1-ECC3-4CD5-9BC3-60EC2C5F6982}" type="datetime1">
              <a:rPr lang="fr-FR" smtClean="0"/>
              <a:pPr rtl="0"/>
              <a:t>31-05-2024</a:t>
            </a:fld>
            <a:endParaRPr lang="fr-FR" dirty="0"/>
          </a:p>
        </p:txBody>
      </p:sp>
      <p:sp>
        <p:nvSpPr>
          <p:cNvPr id="6" name="Espace réservé du pied de page 5"/>
          <p:cNvSpPr>
            <a:spLocks noGrp="1"/>
          </p:cNvSpPr>
          <p:nvPr>
            <p:ph type="ftr" sz="quarter" idx="11"/>
          </p:nvPr>
        </p:nvSpPr>
        <p:spPr/>
        <p:txBody>
          <a:bodyPr/>
          <a:lstStyle/>
          <a:p>
            <a:pPr rtl="0"/>
            <a:endParaRPr lang="fr-FR" dirty="0"/>
          </a:p>
        </p:txBody>
      </p:sp>
      <p:sp>
        <p:nvSpPr>
          <p:cNvPr id="7" name="Espace réservé du numéro de diapositive 6"/>
          <p:cNvSpPr>
            <a:spLocks noGrp="1"/>
          </p:cNvSpPr>
          <p:nvPr>
            <p:ph type="sldNum" sz="quarter" idx="12"/>
          </p:nvPr>
        </p:nvSpPr>
        <p:spPr/>
        <p:txBody>
          <a:bodyPr/>
          <a:lstStyle/>
          <a:p>
            <a:pPr rtl="0"/>
            <a:fld id="{E31375A4-56A4-47D6-9801-1991572033F7}" type="slidenum">
              <a:rPr lang="fr-FR" smtClean="0"/>
              <a:pPr rtl="0"/>
              <a:t>‹N°›</a:t>
            </a:fld>
            <a:endParaRPr lang="fr-FR" dirty="0"/>
          </a:p>
        </p:txBody>
      </p:sp>
      <p:sp>
        <p:nvSpPr>
          <p:cNvPr id="8" name="Connecteur droit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402336" y="1371600"/>
            <a:ext cx="53848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6400800" y="1371600"/>
            <a:ext cx="53848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pPr rtl="0"/>
            <a:fld id="{04E2D0A1-7E81-456E-8C02-7BE047B7566C}" type="datetime1">
              <a:rPr lang="fr-FR" smtClean="0"/>
              <a:pPr rtl="0"/>
              <a:t>31-05-2024</a:t>
            </a:fld>
            <a:endParaRPr lang="fr-FR" dirty="0"/>
          </a:p>
        </p:txBody>
      </p:sp>
      <p:sp>
        <p:nvSpPr>
          <p:cNvPr id="8" name="Espace réservé du pied de page 7"/>
          <p:cNvSpPr>
            <a:spLocks noGrp="1"/>
          </p:cNvSpPr>
          <p:nvPr>
            <p:ph type="ftr" sz="quarter" idx="11"/>
          </p:nvPr>
        </p:nvSpPr>
        <p:spPr>
          <a:xfrm>
            <a:off x="406400" y="6409944"/>
            <a:ext cx="4775200" cy="365760"/>
          </a:xfrm>
        </p:spPr>
        <p:txBody>
          <a:bodyPr/>
          <a:lstStyle/>
          <a:p>
            <a:pPr rtl="0"/>
            <a:endParaRPr lang="fr-FR" dirty="0"/>
          </a:p>
        </p:txBody>
      </p:sp>
      <p:sp>
        <p:nvSpPr>
          <p:cNvPr id="15" name="Connecteur droit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402336" y="2471383"/>
            <a:ext cx="5388864"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6400800" y="2471383"/>
            <a:ext cx="53848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5791200" y="1042417"/>
            <a:ext cx="609600" cy="441325"/>
          </a:xfrm>
        </p:spPr>
        <p:txBody>
          <a:bodyPr/>
          <a:lstStyle>
            <a:lvl1pPr algn="ctr">
              <a:defRPr/>
            </a:lvl1pPr>
          </a:lstStyle>
          <a:p>
            <a:pPr rtl="0"/>
            <a:fld id="{E31375A4-56A4-47D6-9801-1991572033F7}" type="slidenum">
              <a:rPr lang="fr-FR" smtClean="0"/>
              <a:pPr rtl="0"/>
              <a:t>‹N°›</a:t>
            </a:fld>
            <a:endParaRPr lang="fr-FR" dirty="0"/>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rtl="0"/>
            <a:fld id="{835AE897-1F6C-4437-9E8F-6D0CF52398E0}" type="datetime1">
              <a:rPr lang="fr-FR" noProof="0" smtClean="0"/>
              <a:pPr rtl="0"/>
              <a:t>31-05-2024</a:t>
            </a:fld>
            <a:endParaRPr lang="fr-FR" noProof="0" dirty="0"/>
          </a:p>
        </p:txBody>
      </p:sp>
      <p:sp>
        <p:nvSpPr>
          <p:cNvPr id="4" name="Espace réservé du pied de page 3"/>
          <p:cNvSpPr>
            <a:spLocks noGrp="1"/>
          </p:cNvSpPr>
          <p:nvPr>
            <p:ph type="ftr" sz="quarter" idx="11"/>
          </p:nvPr>
        </p:nvSpPr>
        <p:spPr/>
        <p:txBody>
          <a:bodyPr/>
          <a:lstStyle/>
          <a:p>
            <a:pPr rtl="0"/>
            <a:endParaRPr lang="fr-FR" noProof="0" dirty="0"/>
          </a:p>
        </p:txBody>
      </p:sp>
      <p:sp>
        <p:nvSpPr>
          <p:cNvPr id="5" name="Espace réservé du numéro de diapositive 4"/>
          <p:cNvSpPr>
            <a:spLocks noGrp="1"/>
          </p:cNvSpPr>
          <p:nvPr>
            <p:ph type="sldNum" sz="quarter" idx="12"/>
          </p:nvPr>
        </p:nvSpPr>
        <p:spPr>
          <a:xfrm>
            <a:off x="5791200" y="1036021"/>
            <a:ext cx="609600" cy="441325"/>
          </a:xfrm>
        </p:spPr>
        <p:txBody>
          <a:bodyPr/>
          <a:lstStyle/>
          <a:p>
            <a:pPr rtl="0"/>
            <a:fld id="{E31375A4-56A4-47D6-9801-1991572033F7}" type="slidenum">
              <a:rPr lang="fr-FR" noProof="0" smtClean="0"/>
              <a:pPr rtl="0"/>
              <a:t>‹N°›</a:t>
            </a:fld>
            <a:endParaRPr lang="fr-FR" noProof="0" dirty="0"/>
          </a:p>
        </p:txBody>
      </p:sp>
    </p:spTree>
  </p:cSld>
  <p:clrMapOvr>
    <a:masterClrMapping/>
  </p:clrMapOvr>
  <p:timing>
    <p:tnLst>
      <p:par>
        <p:cTn id="1" dur="indefinite" restart="never" nodeType="tmRoot"/>
      </p:par>
    </p:tnLst>
  </p:timing>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pPr rtl="0"/>
            <a:fld id="{30736169-909E-4CE3-B5D2-455F3A03E9A7}" type="datetime1">
              <a:rPr lang="fr-FR" smtClean="0"/>
              <a:pPr rtl="0"/>
              <a:t>31-05-2024</a:t>
            </a:fld>
            <a:endParaRPr lang="fr-FR" dirty="0"/>
          </a:p>
        </p:txBody>
      </p:sp>
      <p:sp>
        <p:nvSpPr>
          <p:cNvPr id="3" name="Espace réservé du pied de page 2"/>
          <p:cNvSpPr>
            <a:spLocks noGrp="1"/>
          </p:cNvSpPr>
          <p:nvPr>
            <p:ph type="ftr" sz="quarter" idx="11"/>
          </p:nvPr>
        </p:nvSpPr>
        <p:spPr/>
        <p:txBody>
          <a:bodyPr/>
          <a:lstStyle/>
          <a:p>
            <a:pPr rtl="0"/>
            <a:endParaRPr lang="fr-FR" dirty="0"/>
          </a:p>
        </p:txBody>
      </p:sp>
      <p:sp>
        <p:nvSpPr>
          <p:cNvPr id="4" name="Espace réservé du numéro de diapositive 3"/>
          <p:cNvSpPr>
            <a:spLocks noGrp="1"/>
          </p:cNvSpPr>
          <p:nvPr>
            <p:ph type="sldNum" sz="quarter" idx="12"/>
          </p:nvPr>
        </p:nvSpPr>
        <p:spPr>
          <a:xfrm>
            <a:off x="5689600" y="6324600"/>
            <a:ext cx="812800" cy="441324"/>
          </a:xfrm>
        </p:spPr>
        <p:txBody>
          <a:bodyPr/>
          <a:lstStyle>
            <a:lvl1pPr>
              <a:defRPr>
                <a:solidFill>
                  <a:srgbClr val="FFFFFF"/>
                </a:solidFill>
              </a:defRPr>
            </a:lvl1pPr>
          </a:lstStyle>
          <a:p>
            <a:pPr rtl="0"/>
            <a:fld id="{E31375A4-56A4-47D6-9801-1991572033F7}" type="slidenum">
              <a:rPr lang="fr-FR" smtClean="0"/>
              <a:pPr rtl="0"/>
              <a:t>‹N°›</a:t>
            </a:fld>
            <a:endParaRPr lang="fr-FR" dirty="0"/>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4165600" y="685800"/>
            <a:ext cx="75184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0170CC1D-E332-4013-8471-4AA83CA4AECE}" type="slidenum">
              <a:rPr lang="fr-FR" smtClean="0"/>
              <a:t>‹N°›</a:t>
            </a:fld>
            <a:endParaRPr lang="fr-FR"/>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6F6AD35A-8EDA-4C20-B26F-21477A24153A}" type="datetimeFigureOut">
              <a:rPr lang="fr-FR" smtClean="0"/>
              <a:t>31-05-2024</a:t>
            </a:fld>
            <a:endParaRPr lang="fr-FR"/>
          </a:p>
        </p:txBody>
      </p:sp>
      <p:sp>
        <p:nvSpPr>
          <p:cNvPr id="6" name="Espace réservé du pied de page 5"/>
          <p:cNvSpPr>
            <a:spLocks noGrp="1"/>
          </p:cNvSpPr>
          <p:nvPr>
            <p:ph type="ftr" sz="quarter" idx="11"/>
          </p:nvPr>
        </p:nvSpPr>
        <p:spPr>
          <a:xfrm>
            <a:off x="402336" y="6410848"/>
            <a:ext cx="451104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828800" y="312739"/>
            <a:ext cx="609600" cy="441325"/>
          </a:xfrm>
        </p:spPr>
        <p:txBody>
          <a:bodyPr/>
          <a:lstStyle/>
          <a:p>
            <a:fld id="{0170CC1D-E332-4013-8471-4AA83CA4AECE}" type="slidenum">
              <a:rPr lang="fr-FR" smtClean="0"/>
              <a:t>‹N°›</a:t>
            </a:fld>
            <a:endParaRPr lang="fr-FR"/>
          </a:p>
        </p:txBody>
      </p:sp>
      <p:sp>
        <p:nvSpPr>
          <p:cNvPr id="2" name="Titr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000500" y="609600"/>
            <a:ext cx="78232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7717536" y="6404984"/>
            <a:ext cx="4059936" cy="365760"/>
          </a:xfrm>
        </p:spPr>
        <p:txBody>
          <a:bodyPr/>
          <a:lstStyle/>
          <a:p>
            <a:fld id="{6F6AD35A-8EDA-4C20-B26F-21477A24153A}" type="datetimeFigureOut">
              <a:rPr lang="fr-FR" smtClean="0"/>
              <a:t>31-05-2024</a:t>
            </a:fld>
            <a:endParaRPr lang="fr-FR"/>
          </a:p>
        </p:txBody>
      </p:sp>
      <p:sp>
        <p:nvSpPr>
          <p:cNvPr id="6" name="Espace réservé du pied de page 5"/>
          <p:cNvSpPr>
            <a:spLocks noGrp="1"/>
          </p:cNvSpPr>
          <p:nvPr>
            <p:ph type="ftr" sz="quarter" idx="11"/>
          </p:nvPr>
        </p:nvSpPr>
        <p:spPr>
          <a:xfrm>
            <a:off x="402336" y="6410848"/>
            <a:ext cx="4779264" cy="365760"/>
          </a:xfrm>
        </p:spPr>
        <p:txBody>
          <a:bodyPr/>
          <a:lstStyle/>
          <a:p>
            <a:endParaRPr lang="fr-FR"/>
          </a:p>
        </p:txBody>
      </p:sp>
    </p:spTree>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pPr rtl="0"/>
            <a:fld id="{835AE897-1F6C-4437-9E8F-6D0CF52398E0}" type="datetime1">
              <a:rPr lang="fr-FR" noProof="0" smtClean="0"/>
              <a:pPr rtl="0"/>
              <a:t>31-05-2024</a:t>
            </a:fld>
            <a:endParaRPr lang="fr-FR" noProof="0" dirty="0"/>
          </a:p>
        </p:txBody>
      </p:sp>
      <p:sp>
        <p:nvSpPr>
          <p:cNvPr id="3" name="Espace réservé du pied de page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pPr rtl="0"/>
            <a:endParaRPr lang="fr-FR" noProof="0"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rtl="0"/>
            <a:fld id="{E31375A4-56A4-47D6-9801-1991572033F7}" type="slidenum">
              <a:rPr lang="fr-FR" noProof="0" smtClean="0"/>
              <a:pPr rtl="0"/>
              <a:t>‹N°›</a:t>
            </a:fld>
            <a:endParaRPr lang="fr-FR" noProof="0" dirty="0"/>
          </a:p>
        </p:txBody>
      </p:sp>
      <p:sp>
        <p:nvSpPr>
          <p:cNvPr id="22" name="Espace réservé du titre 21"/>
          <p:cNvSpPr>
            <a:spLocks noGrp="1"/>
          </p:cNvSpPr>
          <p:nvPr>
            <p:ph type="title"/>
          </p:nvPr>
        </p:nvSpPr>
        <p:spPr>
          <a:xfrm>
            <a:off x="402336" y="228600"/>
            <a:ext cx="113792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ransition spd="med">
    <p:fade/>
  </p:transition>
  <p:timing>
    <p:tnLst>
      <p:par>
        <p:cTn id="1" dur="indefinite" restart="never" nodeType="tmRoot"/>
      </p:par>
    </p:tnLst>
  </p:timing>
  <p:hf sldNum="0"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hyperlink" Target="http://www.maalimdz.co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www.maalimdz.com/"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953256" y="3000372"/>
            <a:ext cx="4643470" cy="685800"/>
          </a:xfrm>
        </p:spPr>
        <p:txBody>
          <a:bodyPr rtlCol="0">
            <a:normAutofit fontScale="92500"/>
          </a:bodyPr>
          <a:lstStyle/>
          <a:p>
            <a:r>
              <a:rPr lang="fr-FR" dirty="0" err="1" smtClean="0"/>
              <a:t>lA</a:t>
            </a:r>
            <a:r>
              <a:rPr lang="fr-FR" dirty="0" smtClean="0"/>
              <a:t> Clé de la réussite de la santé numérique en </a:t>
            </a:r>
            <a:r>
              <a:rPr lang="fr-FR" dirty="0" err="1" smtClean="0"/>
              <a:t>algérie</a:t>
            </a:r>
            <a:endParaRPr lang="fr-FR" dirty="0" smtClean="0"/>
          </a:p>
          <a:p>
            <a:endParaRPr lang="fr-FR" dirty="0"/>
          </a:p>
        </p:txBody>
      </p:sp>
      <p:sp>
        <p:nvSpPr>
          <p:cNvPr id="2" name="Titre 1"/>
          <p:cNvSpPr>
            <a:spLocks noGrp="1"/>
          </p:cNvSpPr>
          <p:nvPr>
            <p:ph type="ctrTitle"/>
          </p:nvPr>
        </p:nvSpPr>
        <p:spPr>
          <a:xfrm>
            <a:off x="666712" y="2571744"/>
            <a:ext cx="5715040" cy="928694"/>
          </a:xfrm>
        </p:spPr>
        <p:txBody>
          <a:bodyPr rtlCol="0">
            <a:normAutofit/>
          </a:bodyPr>
          <a:lstStyle/>
          <a:p>
            <a:pPr rtl="0"/>
            <a:r>
              <a:rPr lang="fr-FR" b="1" dirty="0" err="1" smtClean="0">
                <a:solidFill>
                  <a:schemeClr val="tx1"/>
                </a:solidFill>
              </a:rPr>
              <a:t>Maalim</a:t>
            </a:r>
            <a:r>
              <a:rPr lang="fr-FR" b="1" dirty="0" smtClean="0">
                <a:solidFill>
                  <a:schemeClr val="tx1"/>
                </a:solidFill>
              </a:rPr>
              <a:t> </a:t>
            </a:r>
            <a:r>
              <a:rPr lang="fr-FR" b="1" dirty="0" err="1" smtClean="0">
                <a:solidFill>
                  <a:schemeClr val="tx1"/>
                </a:solidFill>
              </a:rPr>
              <a:t>ePatient</a:t>
            </a:r>
            <a:r>
              <a:rPr lang="fr-FR" b="1" dirty="0" smtClean="0">
                <a:solidFill>
                  <a:schemeClr val="tx1"/>
                </a:solidFill>
              </a:rPr>
              <a:t>++</a:t>
            </a:r>
            <a:endParaRPr lang="fr-FR" b="1" dirty="0">
              <a:solidFill>
                <a:schemeClr val="tx1"/>
              </a:solidFill>
            </a:endParaRPr>
          </a:p>
        </p:txBody>
      </p:sp>
      <p:sp>
        <p:nvSpPr>
          <p:cNvPr id="6" name="Sous-titre 2"/>
          <p:cNvSpPr txBox="1">
            <a:spLocks/>
          </p:cNvSpPr>
          <p:nvPr/>
        </p:nvSpPr>
        <p:spPr>
          <a:xfrm>
            <a:off x="640503" y="3929066"/>
            <a:ext cx="10813347" cy="2571768"/>
          </a:xfrm>
          <a:prstGeom prst="rect">
            <a:avLst/>
          </a:prstGeom>
        </p:spPr>
        <p:txBody>
          <a:bodyPr vert="horz" lIns="91440" tIns="45720" rIns="91440" bIns="45720" rtlCol="0">
            <a:normAutofit/>
          </a:bodyPr>
          <a:lstStyle/>
          <a:p>
            <a:pPr>
              <a:lnSpc>
                <a:spcPct val="90000"/>
              </a:lnSpc>
              <a:spcBef>
                <a:spcPts val="1800"/>
              </a:spcBef>
              <a:buSzPct val="100000"/>
            </a:pPr>
            <a:r>
              <a:rPr lang="fr-FR" sz="2000" dirty="0" smtClean="0"/>
              <a:t>Ce logiciel de gestion de dossier électronique du patient est une partie du pack </a:t>
            </a:r>
            <a:r>
              <a:rPr lang="fr-FR" sz="2000" dirty="0" err="1" smtClean="0"/>
              <a:t>Sehat</a:t>
            </a:r>
            <a:r>
              <a:rPr lang="fr-FR" sz="2000" dirty="0" smtClean="0"/>
              <a:t>++ qui regroupe 3 autres logiciels :</a:t>
            </a:r>
          </a:p>
          <a:p>
            <a:pPr>
              <a:lnSpc>
                <a:spcPct val="90000"/>
              </a:lnSpc>
              <a:spcBef>
                <a:spcPts val="1800"/>
              </a:spcBef>
              <a:buSzPct val="100000"/>
            </a:pPr>
            <a:r>
              <a:rPr lang="fr-FR" sz="2000" dirty="0" err="1" smtClean="0"/>
              <a:t>eLab</a:t>
            </a:r>
            <a:r>
              <a:rPr lang="fr-FR" sz="2000" dirty="0" smtClean="0"/>
              <a:t>++ : logiciel de gestion d’analyse médicales</a:t>
            </a:r>
          </a:p>
          <a:p>
            <a:pPr>
              <a:lnSpc>
                <a:spcPct val="90000"/>
              </a:lnSpc>
              <a:spcBef>
                <a:spcPts val="1800"/>
              </a:spcBef>
              <a:buSzPct val="100000"/>
            </a:pPr>
            <a:r>
              <a:rPr lang="fr-FR" sz="2000" dirty="0" err="1" smtClean="0"/>
              <a:t>ePharm</a:t>
            </a:r>
            <a:r>
              <a:rPr lang="fr-FR" sz="2000" dirty="0" smtClean="0"/>
              <a:t>++ : logiciel de gestion de pharmacie centrale</a:t>
            </a:r>
          </a:p>
          <a:p>
            <a:pPr>
              <a:lnSpc>
                <a:spcPct val="90000"/>
              </a:lnSpc>
              <a:spcBef>
                <a:spcPts val="1800"/>
              </a:spcBef>
              <a:buSzPct val="100000"/>
            </a:pPr>
            <a:r>
              <a:rPr lang="fr-FR" sz="2000" dirty="0" err="1" smtClean="0"/>
              <a:t>eFact</a:t>
            </a:r>
            <a:r>
              <a:rPr lang="fr-FR" sz="2000" dirty="0" smtClean="0"/>
              <a:t>++ : logiciel de gestion de la facturation des médicaments dans les milieux hospitaliers.</a:t>
            </a:r>
          </a:p>
        </p:txBody>
      </p:sp>
      <p:pic>
        <p:nvPicPr>
          <p:cNvPr id="1026" name="Picture 2"/>
          <p:cNvPicPr>
            <a:picLocks noChangeAspect="1" noChangeArrowheads="1"/>
          </p:cNvPicPr>
          <p:nvPr/>
        </p:nvPicPr>
        <p:blipFill>
          <a:blip r:embed="rId3"/>
          <a:srcRect/>
          <a:stretch>
            <a:fillRect/>
          </a:stretch>
        </p:blipFill>
        <p:spPr bwMode="auto">
          <a:xfrm>
            <a:off x="1738282" y="500042"/>
            <a:ext cx="8748713" cy="1524000"/>
          </a:xfrm>
          <a:prstGeom prst="rect">
            <a:avLst/>
          </a:prstGeom>
          <a:noFill/>
          <a:ln w="9525">
            <a:noFill/>
            <a:miter lim="800000"/>
            <a:headEnd/>
            <a:tailEnd/>
          </a:ln>
          <a:effectLst/>
        </p:spPr>
      </p:pic>
    </p:spTree>
    <p:extLst>
      <p:ext uri="{BB962C8B-B14F-4D97-AF65-F5344CB8AC3E}">
        <p14:creationId xmlns:p14="http://schemas.microsoft.com/office/powerpoint/2010/main" xmlns="" val="4351416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a:spLocks noGrp="1"/>
          </p:cNvSpPr>
          <p:nvPr>
            <p:ph sz="quarter" idx="2"/>
          </p:nvPr>
        </p:nvSpPr>
        <p:spPr>
          <a:xfrm>
            <a:off x="523836" y="2428868"/>
            <a:ext cx="8786874" cy="3500462"/>
          </a:xfrm>
        </p:spPr>
        <p:txBody>
          <a:bodyPr rtlCol="0">
            <a:noAutofit/>
          </a:bodyPr>
          <a:lstStyle/>
          <a:p>
            <a:r>
              <a:rPr lang="fr-FR" sz="2000" b="1" dirty="0" err="1" smtClean="0"/>
              <a:t>Flashcode</a:t>
            </a:r>
            <a:r>
              <a:rPr lang="fr-FR" sz="2000" b="1" dirty="0" smtClean="0"/>
              <a:t> est une marque désignant un format de données propriétaire de code à pixels, développé par l’Association française du multimédia mobile. Ces pictogrammes composés de carrés peuvent notamment être décodés par des téléphones mobiles disposant du lecteur </a:t>
            </a:r>
            <a:r>
              <a:rPr lang="fr-FR" sz="2000" b="1" dirty="0" err="1" smtClean="0"/>
              <a:t>F</a:t>
            </a:r>
            <a:r>
              <a:rPr lang="fr-FR" sz="2000" b="1" dirty="0" err="1" smtClean="0"/>
              <a:t>lashcode</a:t>
            </a:r>
            <a:r>
              <a:rPr lang="fr-FR" sz="2000" b="1" dirty="0" smtClean="0"/>
              <a:t>. </a:t>
            </a:r>
          </a:p>
          <a:p>
            <a:r>
              <a:rPr lang="fr-FR" sz="2000" b="1" dirty="0" smtClean="0"/>
              <a:t>Le </a:t>
            </a:r>
            <a:r>
              <a:rPr lang="fr-FR" sz="2000" b="1" dirty="0" err="1" smtClean="0"/>
              <a:t>Flashcode</a:t>
            </a:r>
            <a:r>
              <a:rPr lang="fr-FR" sz="2000" b="1" dirty="0" smtClean="0"/>
              <a:t>, peut déclencher différentes actions, telles que :</a:t>
            </a:r>
            <a:br>
              <a:rPr lang="fr-FR" sz="2000" b="1" dirty="0" smtClean="0"/>
            </a:br>
            <a:r>
              <a:rPr lang="fr-FR" sz="2000" b="1" dirty="0" smtClean="0"/>
              <a:t>- se connecter à un site Web pour consulter des données </a:t>
            </a:r>
            <a:br>
              <a:rPr lang="fr-FR" sz="2000" b="1" dirty="0" smtClean="0"/>
            </a:br>
            <a:r>
              <a:rPr lang="fr-FR" sz="2000" b="1" dirty="0" smtClean="0"/>
              <a:t>(ex: la fiche du patient avec la carte patient) ;</a:t>
            </a:r>
            <a:br>
              <a:rPr lang="fr-FR" sz="2000" b="1" dirty="0" smtClean="0"/>
            </a:br>
            <a:r>
              <a:rPr lang="fr-FR" sz="2000" b="1" dirty="0" smtClean="0"/>
              <a:t>- envoyer un SMS, un MMS ou un courrier électronique ;</a:t>
            </a:r>
            <a:br>
              <a:rPr lang="fr-FR" sz="2000" b="1" dirty="0" smtClean="0"/>
            </a:br>
            <a:r>
              <a:rPr lang="fr-FR" sz="2000" b="1" dirty="0" smtClean="0"/>
              <a:t>- faire un appel téléphonique ;</a:t>
            </a:r>
            <a:br>
              <a:rPr lang="fr-FR" sz="2000" b="1" dirty="0" smtClean="0"/>
            </a:br>
            <a:r>
              <a:rPr lang="fr-FR" sz="2000" b="1" dirty="0" smtClean="0"/>
              <a:t>- enregistrer une carte de visite dans ses contacts.</a:t>
            </a:r>
          </a:p>
          <a:p>
            <a:r>
              <a:rPr lang="fr-FR" sz="2000" b="1" dirty="0" smtClean="0"/>
              <a:t>Le </a:t>
            </a:r>
            <a:r>
              <a:rPr lang="fr-FR" sz="2000" b="1" dirty="0" err="1" smtClean="0"/>
              <a:t>Flashcode</a:t>
            </a:r>
            <a:r>
              <a:rPr lang="fr-FR" sz="2000" b="1" dirty="0" smtClean="0"/>
              <a:t> est parfois utilisé sous le terme « QR code »</a:t>
            </a:r>
          </a:p>
        </p:txBody>
      </p:sp>
      <p:pic>
        <p:nvPicPr>
          <p:cNvPr id="5" name="Image 4" descr="mobile1.png"/>
          <p:cNvPicPr>
            <a:picLocks noChangeAspect="1"/>
          </p:cNvPicPr>
          <p:nvPr/>
        </p:nvPicPr>
        <p:blipFill>
          <a:blip r:embed="rId3"/>
          <a:stretch>
            <a:fillRect/>
          </a:stretch>
        </p:blipFill>
        <p:spPr>
          <a:xfrm>
            <a:off x="9167834" y="1643050"/>
            <a:ext cx="2523239" cy="4966796"/>
          </a:xfrm>
          <a:prstGeom prst="rect">
            <a:avLst/>
          </a:prstGeom>
        </p:spPr>
      </p:pic>
      <p:pic>
        <p:nvPicPr>
          <p:cNvPr id="6" name="Picture 2"/>
          <p:cNvPicPr>
            <a:picLocks noChangeAspect="1" noChangeArrowheads="1"/>
          </p:cNvPicPr>
          <p:nvPr/>
        </p:nvPicPr>
        <p:blipFill>
          <a:blip r:embed="rId4"/>
          <a:srcRect/>
          <a:stretch>
            <a:fillRect/>
          </a:stretch>
        </p:blipFill>
        <p:spPr bwMode="auto">
          <a:xfrm>
            <a:off x="3167042" y="214290"/>
            <a:ext cx="5605441" cy="976451"/>
          </a:xfrm>
          <a:prstGeom prst="rect">
            <a:avLst/>
          </a:prstGeom>
          <a:noFill/>
          <a:ln w="9525">
            <a:noFill/>
            <a:miter lim="800000"/>
            <a:headEnd/>
            <a:tailEnd/>
          </a:ln>
          <a:effectLst/>
        </p:spPr>
      </p:pic>
      <p:sp>
        <p:nvSpPr>
          <p:cNvPr id="8" name="Titre 1"/>
          <p:cNvSpPr txBox="1">
            <a:spLocks/>
          </p:cNvSpPr>
          <p:nvPr/>
        </p:nvSpPr>
        <p:spPr>
          <a:xfrm>
            <a:off x="595274" y="817553"/>
            <a:ext cx="9215502" cy="1325563"/>
          </a:xfrm>
          <a:prstGeom prst="rect">
            <a:avLst/>
          </a:prstGeom>
        </p:spPr>
        <p:txBody>
          <a:bodyPr vert="horz" rtlCol="0" anchor="b" anchorCtr="0">
            <a:normAutofit/>
          </a:bodyPr>
          <a:lstStyle/>
          <a:p>
            <a:pPr lvl="0" algn="ctr">
              <a:spcBef>
                <a:spcPct val="0"/>
              </a:spcBef>
            </a:pPr>
            <a:r>
              <a:rPr lang="fr-FR" sz="3300" b="1" dirty="0" smtClean="0">
                <a:solidFill>
                  <a:schemeClr val="bg1"/>
                </a:solidFill>
                <a:latin typeface="+mj-lt"/>
                <a:ea typeface="+mj-ea"/>
                <a:cs typeface="+mj-cs"/>
              </a:rPr>
              <a:t>Carte </a:t>
            </a:r>
            <a:r>
              <a:rPr lang="fr-FR" sz="3300" b="1" dirty="0" smtClean="0">
                <a:solidFill>
                  <a:schemeClr val="bg1"/>
                </a:solidFill>
                <a:latin typeface="+mj-lt"/>
                <a:ea typeface="+mj-ea"/>
                <a:cs typeface="+mj-cs"/>
              </a:rPr>
              <a:t>Patient : Technologie du </a:t>
            </a:r>
            <a:r>
              <a:rPr lang="fr-FR" sz="3300" b="1" dirty="0" err="1" smtClean="0">
                <a:solidFill>
                  <a:schemeClr val="bg1"/>
                </a:solidFill>
                <a:latin typeface="+mj-lt"/>
                <a:ea typeface="+mj-ea"/>
                <a:cs typeface="+mj-cs"/>
              </a:rPr>
              <a:t>Flashcode</a:t>
            </a:r>
            <a:endParaRPr lang="fr-FR" sz="3300" b="1" dirty="0">
              <a:solidFill>
                <a:schemeClr val="bg1"/>
              </a:solidFill>
              <a:latin typeface="+mj-lt"/>
              <a:ea typeface="+mj-ea"/>
              <a:cs typeface="+mj-cs"/>
            </a:endParaRPr>
          </a:p>
        </p:txBody>
      </p:sp>
    </p:spTree>
    <p:extLst>
      <p:ext uri="{BB962C8B-B14F-4D97-AF65-F5344CB8AC3E}">
        <p14:creationId xmlns:p14="http://schemas.microsoft.com/office/powerpoint/2010/main" xmlns="" val="26376736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5340" y="2357430"/>
            <a:ext cx="9886984" cy="2143140"/>
          </a:xfrm>
        </p:spPr>
        <p:txBody>
          <a:bodyPr rtlCol="0">
            <a:noAutofit/>
          </a:bodyPr>
          <a:lstStyle/>
          <a:p>
            <a:pPr rtl="0"/>
            <a:r>
              <a:rPr lang="fr-FR" sz="7200" b="1" dirty="0" smtClean="0">
                <a:solidFill>
                  <a:schemeClr val="bg1"/>
                </a:solidFill>
              </a:rPr>
              <a:t>Présentation de </a:t>
            </a:r>
            <a:r>
              <a:rPr lang="fr-FR" sz="7200" b="1" dirty="0" err="1" smtClean="0">
                <a:solidFill>
                  <a:schemeClr val="bg1"/>
                </a:solidFill>
              </a:rPr>
              <a:t>Maalim</a:t>
            </a:r>
            <a:r>
              <a:rPr lang="fr-FR" sz="7200" b="1" dirty="0" smtClean="0">
                <a:solidFill>
                  <a:schemeClr val="bg1"/>
                </a:solidFill>
              </a:rPr>
              <a:t> Technologie</a:t>
            </a:r>
            <a:endParaRPr lang="fr-FR" sz="7200" b="1" dirty="0">
              <a:solidFill>
                <a:schemeClr val="bg1"/>
              </a:solidFill>
            </a:endParaRPr>
          </a:p>
        </p:txBody>
      </p:sp>
      <p:pic>
        <p:nvPicPr>
          <p:cNvPr id="3" name="Picture 2"/>
          <p:cNvPicPr>
            <a:picLocks noChangeAspect="1" noChangeArrowheads="1"/>
          </p:cNvPicPr>
          <p:nvPr/>
        </p:nvPicPr>
        <p:blipFill>
          <a:blip r:embed="rId3"/>
          <a:srcRect/>
          <a:stretch>
            <a:fillRect/>
          </a:stretch>
        </p:blipFill>
        <p:spPr bwMode="auto">
          <a:xfrm>
            <a:off x="1738282" y="500042"/>
            <a:ext cx="8748713" cy="1524000"/>
          </a:xfrm>
          <a:prstGeom prst="rect">
            <a:avLst/>
          </a:prstGeom>
          <a:noFill/>
          <a:ln w="9525">
            <a:noFill/>
            <a:miter lim="800000"/>
            <a:headEnd/>
            <a:tailEnd/>
          </a:ln>
          <a:effectLst/>
        </p:spPr>
      </p:pic>
      <p:sp>
        <p:nvSpPr>
          <p:cNvPr id="4" name="Rectangle 3"/>
          <p:cNvSpPr/>
          <p:nvPr/>
        </p:nvSpPr>
        <p:spPr>
          <a:xfrm>
            <a:off x="1452530" y="4935692"/>
            <a:ext cx="9572692" cy="70788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fr-FR" sz="4000" dirty="0" smtClean="0">
                <a:solidFill>
                  <a:srgbClr val="FFFF00"/>
                </a:solidFill>
                <a:hlinkClick r:id="rId4"/>
              </a:rPr>
              <a:t>www.maalimdz.com</a:t>
            </a:r>
            <a:r>
              <a:rPr lang="fr-FR" sz="4000" dirty="0" smtClean="0"/>
              <a:t> </a:t>
            </a:r>
            <a:endParaRPr lang="fr-FR" sz="4000" dirty="0" smtClean="0"/>
          </a:p>
        </p:txBody>
      </p:sp>
    </p:spTree>
    <p:extLst>
      <p:ext uri="{BB962C8B-B14F-4D97-AF65-F5344CB8AC3E}">
        <p14:creationId xmlns:p14="http://schemas.microsoft.com/office/powerpoint/2010/main" xmlns="" val="3537718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a:spLocks noGrp="1"/>
          </p:cNvSpPr>
          <p:nvPr>
            <p:ph sz="quarter" idx="2"/>
          </p:nvPr>
        </p:nvSpPr>
        <p:spPr>
          <a:xfrm>
            <a:off x="1023902" y="2543179"/>
            <a:ext cx="10429948" cy="4029093"/>
          </a:xfrm>
        </p:spPr>
        <p:txBody>
          <a:bodyPr rtlCol="0">
            <a:normAutofit/>
          </a:bodyPr>
          <a:lstStyle/>
          <a:p>
            <a:r>
              <a:rPr lang="fr-FR" sz="2800" dirty="0" err="1" smtClean="0"/>
              <a:t>Maalim</a:t>
            </a:r>
            <a:r>
              <a:rPr lang="fr-FR" sz="2800" dirty="0" smtClean="0"/>
              <a:t> Technologie est un leader algérien dans le domaine de l’informatique et de la formation professionnelle. Notre société est active dans ces domaines depuis plus de 18 ans.</a:t>
            </a:r>
          </a:p>
          <a:p>
            <a:r>
              <a:rPr lang="fr-FR" sz="2800" dirty="0" smtClean="0"/>
              <a:t>Les projets de </a:t>
            </a:r>
            <a:r>
              <a:rPr lang="fr-FR" sz="2800" dirty="0" err="1" smtClean="0"/>
              <a:t>Maalim</a:t>
            </a:r>
            <a:r>
              <a:rPr lang="fr-FR" sz="2800" dirty="0" smtClean="0"/>
              <a:t> Technologie sont assurés et suivis par des ingénieurs de plusieurs années d’expérience dans le domaine des technologies de l’information, ce qui garanti une qualité incontestable et un grand degré de satisfaction chez ses clients.</a:t>
            </a:r>
          </a:p>
        </p:txBody>
      </p:sp>
      <p:pic>
        <p:nvPicPr>
          <p:cNvPr id="4" name="Picture 2"/>
          <p:cNvPicPr>
            <a:picLocks noChangeAspect="1" noChangeArrowheads="1"/>
          </p:cNvPicPr>
          <p:nvPr/>
        </p:nvPicPr>
        <p:blipFill>
          <a:blip r:embed="rId3"/>
          <a:srcRect/>
          <a:stretch>
            <a:fillRect/>
          </a:stretch>
        </p:blipFill>
        <p:spPr bwMode="auto">
          <a:xfrm>
            <a:off x="3167042" y="214290"/>
            <a:ext cx="5605441" cy="976451"/>
          </a:xfrm>
          <a:prstGeom prst="rect">
            <a:avLst/>
          </a:prstGeom>
          <a:noFill/>
          <a:ln w="9525">
            <a:noFill/>
            <a:miter lim="800000"/>
            <a:headEnd/>
            <a:tailEnd/>
          </a:ln>
          <a:effectLst/>
        </p:spPr>
      </p:pic>
      <p:sp>
        <p:nvSpPr>
          <p:cNvPr id="5" name="Titre 1"/>
          <p:cNvSpPr txBox="1">
            <a:spLocks/>
          </p:cNvSpPr>
          <p:nvPr/>
        </p:nvSpPr>
        <p:spPr>
          <a:xfrm>
            <a:off x="1066800" y="817553"/>
            <a:ext cx="10815678" cy="1325563"/>
          </a:xfrm>
          <a:prstGeom prst="rect">
            <a:avLst/>
          </a:prstGeom>
        </p:spPr>
        <p:txBody>
          <a:bodyPr vert="horz" rtlCol="0" anchor="b" anchorCtr="0">
            <a:normAutofit/>
          </a:bodyPr>
          <a:lstStyle/>
          <a:p>
            <a:pPr lvl="0" algn="ctr">
              <a:spcBef>
                <a:spcPct val="0"/>
              </a:spcBef>
            </a:pPr>
            <a:r>
              <a:rPr lang="fr-FR" sz="3300" b="1" dirty="0" smtClean="0">
                <a:solidFill>
                  <a:schemeClr val="bg1"/>
                </a:solidFill>
                <a:latin typeface="+mj-lt"/>
                <a:ea typeface="+mj-ea"/>
                <a:cs typeface="+mj-cs"/>
              </a:rPr>
              <a:t>Présentation </a:t>
            </a:r>
            <a:r>
              <a:rPr lang="fr-FR" sz="3300" b="1" dirty="0" smtClean="0">
                <a:solidFill>
                  <a:schemeClr val="bg1"/>
                </a:solidFill>
                <a:latin typeface="+mj-lt"/>
                <a:ea typeface="+mj-ea"/>
                <a:cs typeface="+mj-cs"/>
              </a:rPr>
              <a:t>de </a:t>
            </a:r>
            <a:r>
              <a:rPr lang="fr-FR" sz="3300" b="1" dirty="0" err="1" smtClean="0">
                <a:solidFill>
                  <a:schemeClr val="bg1"/>
                </a:solidFill>
                <a:latin typeface="+mj-lt"/>
                <a:ea typeface="+mj-ea"/>
                <a:cs typeface="+mj-cs"/>
              </a:rPr>
              <a:t>Maalim</a:t>
            </a:r>
            <a:r>
              <a:rPr lang="fr-FR" sz="3300" b="1" dirty="0" smtClean="0">
                <a:solidFill>
                  <a:schemeClr val="bg1"/>
                </a:solidFill>
                <a:latin typeface="+mj-lt"/>
                <a:ea typeface="+mj-ea"/>
                <a:cs typeface="+mj-cs"/>
              </a:rPr>
              <a:t> Technologie</a:t>
            </a:r>
            <a:endParaRPr lang="fr-FR" sz="3300" b="1" dirty="0">
              <a:solidFill>
                <a:schemeClr val="bg1"/>
              </a:solidFill>
              <a:latin typeface="+mj-lt"/>
              <a:ea typeface="+mj-ea"/>
              <a:cs typeface="+mj-cs"/>
            </a:endParaRPr>
          </a:p>
        </p:txBody>
      </p:sp>
    </p:spTree>
    <p:extLst>
      <p:ext uri="{BB962C8B-B14F-4D97-AF65-F5344CB8AC3E}">
        <p14:creationId xmlns:p14="http://schemas.microsoft.com/office/powerpoint/2010/main" xmlns="" val="26376736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a:spLocks noGrp="1"/>
          </p:cNvSpPr>
          <p:nvPr>
            <p:ph sz="quarter" idx="2"/>
          </p:nvPr>
        </p:nvSpPr>
        <p:spPr>
          <a:xfrm>
            <a:off x="1023902" y="2500306"/>
            <a:ext cx="10429948" cy="3929090"/>
          </a:xfrm>
        </p:spPr>
        <p:txBody>
          <a:bodyPr rtlCol="0">
            <a:normAutofit fontScale="92500" lnSpcReduction="10000"/>
          </a:bodyPr>
          <a:lstStyle/>
          <a:p>
            <a:r>
              <a:rPr lang="fr-FR" sz="4000" dirty="0" err="1" smtClean="0"/>
              <a:t>Maalim</a:t>
            </a:r>
            <a:r>
              <a:rPr lang="fr-FR" sz="4000" dirty="0" smtClean="0"/>
              <a:t> Technologie mets toute son expérience et tous ses cadres à la disposition des professionnels de la santé en Algérie, afin de leur faire profiter des nouvelles technologies de l’information et de réaliser pour eux des projets intelligents et performants dans le domaine de la e-Santé (Santé numérique).</a:t>
            </a:r>
          </a:p>
        </p:txBody>
      </p:sp>
      <p:sp>
        <p:nvSpPr>
          <p:cNvPr id="2" name="Titre 1"/>
          <p:cNvSpPr>
            <a:spLocks noGrp="1"/>
          </p:cNvSpPr>
          <p:nvPr>
            <p:ph type="title"/>
          </p:nvPr>
        </p:nvSpPr>
        <p:spPr>
          <a:xfrm>
            <a:off x="1066800" y="817553"/>
            <a:ext cx="10815678" cy="1325563"/>
          </a:xfrm>
        </p:spPr>
        <p:txBody>
          <a:bodyPr rtlCol="0"/>
          <a:lstStyle/>
          <a:p>
            <a:r>
              <a:rPr lang="fr-FR" b="1" dirty="0" err="1" smtClean="0">
                <a:solidFill>
                  <a:schemeClr val="bg1"/>
                </a:solidFill>
              </a:rPr>
              <a:t>Maalim</a:t>
            </a:r>
            <a:r>
              <a:rPr lang="fr-FR" b="1" dirty="0" smtClean="0">
                <a:solidFill>
                  <a:schemeClr val="bg1"/>
                </a:solidFill>
              </a:rPr>
              <a:t> : votre partenaire e-Santé</a:t>
            </a:r>
            <a:endParaRPr lang="fr-FR" b="1" dirty="0">
              <a:solidFill>
                <a:schemeClr val="bg1"/>
              </a:solidFill>
            </a:endParaRPr>
          </a:p>
        </p:txBody>
      </p:sp>
      <p:pic>
        <p:nvPicPr>
          <p:cNvPr id="4" name="Picture 2"/>
          <p:cNvPicPr>
            <a:picLocks noChangeAspect="1" noChangeArrowheads="1"/>
          </p:cNvPicPr>
          <p:nvPr/>
        </p:nvPicPr>
        <p:blipFill>
          <a:blip r:embed="rId3"/>
          <a:srcRect/>
          <a:stretch>
            <a:fillRect/>
          </a:stretch>
        </p:blipFill>
        <p:spPr bwMode="auto">
          <a:xfrm>
            <a:off x="3167042" y="214290"/>
            <a:ext cx="5605441" cy="976451"/>
          </a:xfrm>
          <a:prstGeom prst="rect">
            <a:avLst/>
          </a:prstGeom>
          <a:noFill/>
          <a:ln w="9525">
            <a:noFill/>
            <a:miter lim="800000"/>
            <a:headEnd/>
            <a:tailEnd/>
          </a:ln>
          <a:effectLst/>
        </p:spPr>
      </p:pic>
    </p:spTree>
    <p:extLst>
      <p:ext uri="{BB962C8B-B14F-4D97-AF65-F5344CB8AC3E}">
        <p14:creationId xmlns:p14="http://schemas.microsoft.com/office/powerpoint/2010/main" xmlns="" val="26376736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9588" y="2257428"/>
            <a:ext cx="10887116" cy="2171704"/>
          </a:xfrm>
        </p:spPr>
        <p:txBody>
          <a:bodyPr rtlCol="0">
            <a:noAutofit/>
          </a:bodyPr>
          <a:lstStyle/>
          <a:p>
            <a:pPr algn="ctr" rtl="0"/>
            <a:r>
              <a:rPr lang="fr-FR" sz="7200" b="1" dirty="0" smtClean="0">
                <a:solidFill>
                  <a:schemeClr val="bg1"/>
                </a:solidFill>
              </a:rPr>
              <a:t>Nous vous remercions pour votre attention.</a:t>
            </a:r>
            <a:endParaRPr lang="fr-FR" sz="7200" b="1" dirty="0">
              <a:solidFill>
                <a:schemeClr val="bg1"/>
              </a:solidFill>
            </a:endParaRPr>
          </a:p>
        </p:txBody>
      </p:sp>
      <p:sp>
        <p:nvSpPr>
          <p:cNvPr id="3" name="Rectangle 2"/>
          <p:cNvSpPr/>
          <p:nvPr/>
        </p:nvSpPr>
        <p:spPr>
          <a:xfrm>
            <a:off x="1452530" y="4935692"/>
            <a:ext cx="9572692" cy="70788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fr-FR" sz="4000" dirty="0" smtClean="0">
                <a:solidFill>
                  <a:srgbClr val="FFFF00"/>
                </a:solidFill>
                <a:hlinkClick r:id="rId3"/>
              </a:rPr>
              <a:t>www.maalimdz.com</a:t>
            </a:r>
            <a:r>
              <a:rPr lang="fr-FR" sz="4000" dirty="0" smtClean="0"/>
              <a:t> </a:t>
            </a:r>
            <a:endParaRPr lang="fr-FR" sz="4000" dirty="0" smtClean="0"/>
          </a:p>
        </p:txBody>
      </p:sp>
      <p:pic>
        <p:nvPicPr>
          <p:cNvPr id="5" name="Picture 2"/>
          <p:cNvPicPr>
            <a:picLocks noChangeAspect="1" noChangeArrowheads="1"/>
          </p:cNvPicPr>
          <p:nvPr/>
        </p:nvPicPr>
        <p:blipFill>
          <a:blip r:embed="rId4"/>
          <a:srcRect/>
          <a:stretch>
            <a:fillRect/>
          </a:stretch>
        </p:blipFill>
        <p:spPr bwMode="auto">
          <a:xfrm>
            <a:off x="1738282" y="500042"/>
            <a:ext cx="8748713" cy="1524000"/>
          </a:xfrm>
          <a:prstGeom prst="rect">
            <a:avLst/>
          </a:prstGeom>
          <a:noFill/>
          <a:ln w="9525">
            <a:noFill/>
            <a:miter lim="800000"/>
            <a:headEnd/>
            <a:tailEnd/>
          </a:ln>
          <a:effectLst/>
        </p:spPr>
      </p:pic>
    </p:spTree>
    <p:extLst>
      <p:ext uri="{BB962C8B-B14F-4D97-AF65-F5344CB8AC3E}">
        <p14:creationId xmlns:p14="http://schemas.microsoft.com/office/powerpoint/2010/main" xmlns="" val="3537718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9522" y="1500174"/>
            <a:ext cx="11379200" cy="758952"/>
          </a:xfrm>
        </p:spPr>
        <p:txBody>
          <a:bodyPr rtlCol="0">
            <a:normAutofit/>
          </a:bodyPr>
          <a:lstStyle/>
          <a:p>
            <a:r>
              <a:rPr lang="fr-FR" b="1" dirty="0" smtClean="0">
                <a:solidFill>
                  <a:schemeClr val="tx1"/>
                </a:solidFill>
              </a:rPr>
              <a:t>Systèmes d’information hospitaliers (SIH)</a:t>
            </a:r>
            <a:endParaRPr lang="fr-FR" b="1" dirty="0">
              <a:solidFill>
                <a:schemeClr val="tx1"/>
              </a:solidFill>
            </a:endParaRPr>
          </a:p>
        </p:txBody>
      </p:sp>
      <p:sp>
        <p:nvSpPr>
          <p:cNvPr id="3" name="Espace réservé du contenu 2"/>
          <p:cNvSpPr>
            <a:spLocks noGrp="1"/>
          </p:cNvSpPr>
          <p:nvPr>
            <p:ph sz="quarter" idx="1"/>
          </p:nvPr>
        </p:nvSpPr>
        <p:spPr>
          <a:xfrm>
            <a:off x="1023902" y="2428868"/>
            <a:ext cx="10429948" cy="4143404"/>
          </a:xfrm>
        </p:spPr>
        <p:txBody>
          <a:bodyPr rtlCol="0">
            <a:normAutofit fontScale="77500" lnSpcReduction="20000"/>
          </a:bodyPr>
          <a:lstStyle/>
          <a:p>
            <a:pPr>
              <a:buNone/>
            </a:pPr>
            <a:r>
              <a:rPr lang="fr-FR" dirty="0" smtClean="0"/>
              <a:t>	Dans les hôpitaux, des systèmes d’information sont développés pour faciliter la collecte, l’archivage, le traitement et la communication entre les différents acteurs internes et externes à l’hôpital. On peut suivre le processus de collecte d’informations qui fait suite à l’admission d’un patient dans un hôpital.</a:t>
            </a:r>
          </a:p>
          <a:p>
            <a:r>
              <a:rPr lang="fr-FR" dirty="0" smtClean="0"/>
              <a:t>Ses données d’identification et démographiques, sa couverture sociale, le service et la chambre où il est hospitalisé sont d’abord saisis.</a:t>
            </a:r>
          </a:p>
          <a:p>
            <a:r>
              <a:rPr lang="fr-FR" dirty="0" smtClean="0"/>
              <a:t>Les médecins qui prennent en charge un patient de leur service, saisissent ses signes cliniques et symptômes. Ces données sont archivées dans son dossier médical de même que ses données biologiques. Les médecins peuvent accéder à ses images médicales (radios, échographies, IRM…). </a:t>
            </a:r>
          </a:p>
          <a:p>
            <a:r>
              <a:rPr lang="fr-FR" dirty="0" smtClean="0"/>
              <a:t>Les prescriptions d’examens complémentaires et de médicaments sont saisies, enregistrées, et transmis aux services effecteurs. </a:t>
            </a:r>
          </a:p>
          <a:p>
            <a:r>
              <a:rPr lang="fr-FR" dirty="0" smtClean="0"/>
              <a:t>À la sortie du patient, un compte-rendu d’hospitalisation est écrit et archivé.</a:t>
            </a:r>
            <a:endParaRPr lang="fr-FR" dirty="0"/>
          </a:p>
        </p:txBody>
      </p:sp>
      <p:pic>
        <p:nvPicPr>
          <p:cNvPr id="2050" name="Picture 2"/>
          <p:cNvPicPr>
            <a:picLocks noChangeAspect="1" noChangeArrowheads="1"/>
          </p:cNvPicPr>
          <p:nvPr/>
        </p:nvPicPr>
        <p:blipFill>
          <a:blip r:embed="rId3"/>
          <a:srcRect/>
          <a:stretch>
            <a:fillRect/>
          </a:stretch>
        </p:blipFill>
        <p:spPr bwMode="auto">
          <a:xfrm>
            <a:off x="3167042" y="214290"/>
            <a:ext cx="5605441" cy="976451"/>
          </a:xfrm>
          <a:prstGeom prst="rect">
            <a:avLst/>
          </a:prstGeom>
          <a:noFill/>
          <a:ln w="9525">
            <a:noFill/>
            <a:miter lim="800000"/>
            <a:headEnd/>
            <a:tailEnd/>
          </a:ln>
          <a:effectLst/>
        </p:spPr>
      </p:pic>
    </p:spTree>
    <p:extLst>
      <p:ext uri="{BB962C8B-B14F-4D97-AF65-F5344CB8AC3E}">
        <p14:creationId xmlns:p14="http://schemas.microsoft.com/office/powerpoint/2010/main" xmlns="" val="17729694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2336" y="1598478"/>
            <a:ext cx="11379200" cy="758952"/>
          </a:xfrm>
        </p:spPr>
        <p:txBody>
          <a:bodyPr rtlCol="0">
            <a:normAutofit/>
          </a:bodyPr>
          <a:lstStyle/>
          <a:p>
            <a:r>
              <a:rPr lang="fr-FR" b="1" dirty="0" smtClean="0">
                <a:solidFill>
                  <a:schemeClr val="tx1"/>
                </a:solidFill>
              </a:rPr>
              <a:t>Dossier patient informatisé</a:t>
            </a:r>
            <a:endParaRPr lang="fr-FR" b="1" dirty="0">
              <a:solidFill>
                <a:schemeClr val="tx1"/>
              </a:solidFill>
            </a:endParaRPr>
          </a:p>
        </p:txBody>
      </p:sp>
      <p:sp>
        <p:nvSpPr>
          <p:cNvPr id="5" name="Espace réservé du contenu 2"/>
          <p:cNvSpPr>
            <a:spLocks noGrp="1"/>
          </p:cNvSpPr>
          <p:nvPr>
            <p:ph sz="quarter" idx="1"/>
          </p:nvPr>
        </p:nvSpPr>
        <p:spPr>
          <a:xfrm>
            <a:off x="809588" y="2428868"/>
            <a:ext cx="10429948" cy="3829056"/>
          </a:xfrm>
        </p:spPr>
        <p:txBody>
          <a:bodyPr rtlCol="0">
            <a:normAutofit fontScale="92500"/>
          </a:bodyPr>
          <a:lstStyle/>
          <a:p>
            <a:pPr>
              <a:buNone/>
            </a:pPr>
            <a:r>
              <a:rPr lang="fr-FR" dirty="0" smtClean="0"/>
              <a:t>	 Lorsqu’un patient est hospitalisé, ses plaintes, ses symptômes, ses signes cliniques et biologiques, ses images médicales, ses traitements et d’autres données encore sont saisies dans ce qui est appelé son dossier médical. Le développement de l’informatique et des réseaux fait que, de plus en plus, ce dossier médical tend à être informatisé. </a:t>
            </a:r>
          </a:p>
          <a:p>
            <a:pPr>
              <a:buNone/>
            </a:pPr>
            <a:r>
              <a:rPr lang="fr-FR" dirty="0" smtClean="0"/>
              <a:t>	À l’hôpital, après chaque séjour d’un patient, un compte rendu d’hospitalisation est élaboré et stocké dans son dossier. </a:t>
            </a:r>
          </a:p>
          <a:p>
            <a:pPr>
              <a:buNone/>
            </a:pPr>
            <a:r>
              <a:rPr lang="fr-FR" dirty="0" smtClean="0"/>
              <a:t>	L’informatisation du dossier médical en facilite la </a:t>
            </a:r>
            <a:r>
              <a:rPr lang="fr-FR" dirty="0" smtClean="0"/>
              <a:t>communication</a:t>
            </a:r>
          </a:p>
          <a:p>
            <a:pPr>
              <a:buNone/>
            </a:pPr>
            <a:r>
              <a:rPr lang="fr-FR" dirty="0" smtClean="0"/>
              <a:t> </a:t>
            </a:r>
            <a:r>
              <a:rPr lang="fr-FR" dirty="0" smtClean="0"/>
              <a:t>   </a:t>
            </a:r>
            <a:r>
              <a:rPr lang="fr-FR" dirty="0" smtClean="0"/>
              <a:t>aux </a:t>
            </a:r>
            <a:r>
              <a:rPr lang="fr-FR" dirty="0" smtClean="0"/>
              <a:t>différents professionnels de Santé habilités à le consulter.</a:t>
            </a:r>
          </a:p>
        </p:txBody>
      </p:sp>
      <p:pic>
        <p:nvPicPr>
          <p:cNvPr id="1026" name="Picture 2" descr="C:\Manille\_projets\data\logo_diskdoctor_128x128.png"/>
          <p:cNvPicPr>
            <a:picLocks noChangeAspect="1" noChangeArrowheads="1"/>
          </p:cNvPicPr>
          <p:nvPr/>
        </p:nvPicPr>
        <p:blipFill>
          <a:blip r:embed="rId3"/>
          <a:srcRect/>
          <a:stretch>
            <a:fillRect/>
          </a:stretch>
        </p:blipFill>
        <p:spPr bwMode="auto">
          <a:xfrm>
            <a:off x="10239404" y="4929198"/>
            <a:ext cx="1219200" cy="1219200"/>
          </a:xfrm>
          <a:prstGeom prst="rect">
            <a:avLst/>
          </a:prstGeom>
          <a:noFill/>
        </p:spPr>
      </p:pic>
      <p:pic>
        <p:nvPicPr>
          <p:cNvPr id="7" name="Picture 2"/>
          <p:cNvPicPr>
            <a:picLocks noChangeAspect="1" noChangeArrowheads="1"/>
          </p:cNvPicPr>
          <p:nvPr/>
        </p:nvPicPr>
        <p:blipFill>
          <a:blip r:embed="rId4"/>
          <a:srcRect/>
          <a:stretch>
            <a:fillRect/>
          </a:stretch>
        </p:blipFill>
        <p:spPr bwMode="auto">
          <a:xfrm>
            <a:off x="3167042" y="214290"/>
            <a:ext cx="5605441" cy="976451"/>
          </a:xfrm>
          <a:prstGeom prst="rect">
            <a:avLst/>
          </a:prstGeom>
          <a:noFill/>
          <a:ln w="9525">
            <a:noFill/>
            <a:miter lim="800000"/>
            <a:headEnd/>
            <a:tailEnd/>
          </a:ln>
          <a:effectLst/>
        </p:spPr>
      </p:pic>
    </p:spTree>
    <p:extLst>
      <p:ext uri="{BB962C8B-B14F-4D97-AF65-F5344CB8AC3E}">
        <p14:creationId xmlns:p14="http://schemas.microsoft.com/office/powerpoint/2010/main" xmlns="" val="19286208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9522" y="1500174"/>
            <a:ext cx="11379200" cy="758952"/>
          </a:xfrm>
        </p:spPr>
        <p:txBody>
          <a:bodyPr rtlCol="0"/>
          <a:lstStyle/>
          <a:p>
            <a:r>
              <a:rPr lang="fr-FR" b="1" dirty="0" smtClean="0">
                <a:solidFill>
                  <a:schemeClr val="tx1"/>
                </a:solidFill>
              </a:rPr>
              <a:t>La e-Santé ou santé numérique </a:t>
            </a:r>
            <a:endParaRPr lang="fr-FR" b="1" dirty="0">
              <a:solidFill>
                <a:schemeClr val="tx1"/>
              </a:solidFill>
            </a:endParaRPr>
          </a:p>
        </p:txBody>
      </p:sp>
      <p:sp>
        <p:nvSpPr>
          <p:cNvPr id="3" name="Espace réservé du contenu 2"/>
          <p:cNvSpPr>
            <a:spLocks noGrp="1"/>
          </p:cNvSpPr>
          <p:nvPr>
            <p:ph sz="half" idx="1"/>
          </p:nvPr>
        </p:nvSpPr>
        <p:spPr>
          <a:xfrm>
            <a:off x="402336" y="2500306"/>
            <a:ext cx="5384800" cy="3553022"/>
          </a:xfrm>
        </p:spPr>
        <p:txBody>
          <a:bodyPr rtlCol="0">
            <a:normAutofit fontScale="85000" lnSpcReduction="10000"/>
          </a:bodyPr>
          <a:lstStyle/>
          <a:p>
            <a:pPr>
              <a:buNone/>
            </a:pPr>
            <a:r>
              <a:rPr lang="fr-FR" dirty="0" smtClean="0"/>
              <a:t>	La e-santé recouvre les domaines de la santé qui font intervenir les technologies de l'information et de la communication (TIC). </a:t>
            </a:r>
            <a:br>
              <a:rPr lang="fr-FR" dirty="0" smtClean="0"/>
            </a:br>
            <a:r>
              <a:rPr lang="fr-FR" dirty="0" smtClean="0"/>
              <a:t>Le développement de la e-santé s'appuie sur un domaine scientifique particulier :</a:t>
            </a:r>
            <a:br>
              <a:rPr lang="fr-FR" dirty="0" smtClean="0"/>
            </a:br>
            <a:r>
              <a:rPr lang="fr-FR" dirty="0" smtClean="0"/>
              <a:t>l'informatique médicale (ou informatique de santé), domaine qui a des liens étroits avec l’informatique mais dont les problématiques sont spécifiques du domaine santé. </a:t>
            </a:r>
            <a:endParaRPr lang="fr-FR" dirty="0"/>
          </a:p>
        </p:txBody>
      </p:sp>
      <p:sp>
        <p:nvSpPr>
          <p:cNvPr id="7" name="Espace réservé du contenu 2"/>
          <p:cNvSpPr>
            <a:spLocks noGrp="1"/>
          </p:cNvSpPr>
          <p:nvPr>
            <p:ph sz="half" idx="2"/>
          </p:nvPr>
        </p:nvSpPr>
        <p:spPr>
          <a:xfrm>
            <a:off x="6453190" y="2357431"/>
            <a:ext cx="4929222" cy="3429024"/>
          </a:xfrm>
        </p:spPr>
        <p:txBody>
          <a:bodyPr rtlCol="0">
            <a:normAutofit fontScale="85000" lnSpcReduction="10000"/>
          </a:bodyPr>
          <a:lstStyle/>
          <a:p>
            <a:pPr algn="ctr">
              <a:buNone/>
            </a:pPr>
            <a:r>
              <a:rPr lang="fr-FR" u="sng" dirty="0" smtClean="0">
                <a:solidFill>
                  <a:schemeClr val="accent1"/>
                </a:solidFill>
              </a:rPr>
              <a:t/>
            </a:r>
            <a:br>
              <a:rPr lang="fr-FR" u="sng" dirty="0" smtClean="0">
                <a:solidFill>
                  <a:schemeClr val="accent1"/>
                </a:solidFill>
              </a:rPr>
            </a:br>
            <a:r>
              <a:rPr lang="fr-FR" b="1" u="sng" dirty="0" smtClean="0">
                <a:solidFill>
                  <a:schemeClr val="accent1"/>
                </a:solidFill>
              </a:rPr>
              <a:t>Enjeux </a:t>
            </a:r>
            <a:r>
              <a:rPr lang="fr-FR" b="1" u="sng" dirty="0" smtClean="0">
                <a:solidFill>
                  <a:schemeClr val="accent1"/>
                </a:solidFill>
              </a:rPr>
              <a:t>de la e-santé</a:t>
            </a:r>
          </a:p>
          <a:p>
            <a:pPr>
              <a:buNone/>
            </a:pPr>
            <a:r>
              <a:rPr lang="fr-FR" dirty="0" smtClean="0"/>
              <a:t>	On attend du développement de la e-santé des répercussions majeures sur l’organisation des systèmes de Santé, la qualité et le coût des pratiques professionnelles, ainsi que sur le comportement des patients notamment en termes de prévention et d’observance thérapeutique.</a:t>
            </a:r>
            <a:endParaRPr lang="fr-FR" dirty="0"/>
          </a:p>
        </p:txBody>
      </p:sp>
      <p:pic>
        <p:nvPicPr>
          <p:cNvPr id="5" name="Picture 2"/>
          <p:cNvPicPr>
            <a:picLocks noChangeAspect="1" noChangeArrowheads="1"/>
          </p:cNvPicPr>
          <p:nvPr/>
        </p:nvPicPr>
        <p:blipFill>
          <a:blip r:embed="rId3"/>
          <a:srcRect/>
          <a:stretch>
            <a:fillRect/>
          </a:stretch>
        </p:blipFill>
        <p:spPr bwMode="auto">
          <a:xfrm>
            <a:off x="3167042" y="214290"/>
            <a:ext cx="5605441" cy="976451"/>
          </a:xfrm>
          <a:prstGeom prst="rect">
            <a:avLst/>
          </a:prstGeom>
          <a:noFill/>
          <a:ln w="9525">
            <a:noFill/>
            <a:miter lim="800000"/>
            <a:headEnd/>
            <a:tailEnd/>
          </a:ln>
          <a:effectLst/>
        </p:spPr>
      </p:pic>
    </p:spTree>
    <p:extLst>
      <p:ext uri="{BB962C8B-B14F-4D97-AF65-F5344CB8AC3E}">
        <p14:creationId xmlns:p14="http://schemas.microsoft.com/office/powerpoint/2010/main" xmlns="" val="27386277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6800" y="2428868"/>
            <a:ext cx="9886984" cy="3857652"/>
          </a:xfrm>
        </p:spPr>
        <p:txBody>
          <a:bodyPr rtlCol="0">
            <a:noAutofit/>
          </a:bodyPr>
          <a:lstStyle/>
          <a:p>
            <a:pPr rtl="0"/>
            <a:r>
              <a:rPr lang="fr-FR" sz="7200" b="1" dirty="0" smtClean="0">
                <a:solidFill>
                  <a:schemeClr val="bg1"/>
                </a:solidFill>
              </a:rPr>
              <a:t>Présentation du logiciel </a:t>
            </a:r>
            <a:r>
              <a:rPr lang="fr-FR" sz="7200" b="1" dirty="0" err="1" smtClean="0">
                <a:solidFill>
                  <a:schemeClr val="bg1"/>
                </a:solidFill>
              </a:rPr>
              <a:t>Maalim</a:t>
            </a:r>
            <a:r>
              <a:rPr lang="fr-FR" sz="7200" b="1" dirty="0" smtClean="0">
                <a:solidFill>
                  <a:schemeClr val="bg1"/>
                </a:solidFill>
              </a:rPr>
              <a:t> </a:t>
            </a:r>
            <a:r>
              <a:rPr lang="fr-FR" sz="7200" b="1" dirty="0" err="1" smtClean="0">
                <a:solidFill>
                  <a:schemeClr val="bg1"/>
                </a:solidFill>
              </a:rPr>
              <a:t>ePatient</a:t>
            </a:r>
            <a:r>
              <a:rPr lang="fr-FR" sz="7200" b="1" dirty="0" smtClean="0">
                <a:solidFill>
                  <a:schemeClr val="bg1"/>
                </a:solidFill>
              </a:rPr>
              <a:t>++</a:t>
            </a:r>
            <a:br>
              <a:rPr lang="fr-FR" sz="7200" b="1" dirty="0" smtClean="0">
                <a:solidFill>
                  <a:schemeClr val="bg1"/>
                </a:solidFill>
              </a:rPr>
            </a:br>
            <a:r>
              <a:rPr lang="fr-FR" sz="4800" b="1" dirty="0" smtClean="0">
                <a:solidFill>
                  <a:schemeClr val="bg1"/>
                </a:solidFill>
              </a:rPr>
              <a:t>Réalisé </a:t>
            </a:r>
            <a:r>
              <a:rPr lang="fr-FR" sz="4800" b="1" dirty="0" smtClean="0">
                <a:solidFill>
                  <a:schemeClr val="bg1"/>
                </a:solidFill>
              </a:rPr>
              <a:t>en collaboration avec </a:t>
            </a:r>
            <a:br>
              <a:rPr lang="fr-FR" sz="4800" b="1" dirty="0" smtClean="0">
                <a:solidFill>
                  <a:schemeClr val="bg1"/>
                </a:solidFill>
              </a:rPr>
            </a:br>
            <a:r>
              <a:rPr lang="fr-FR" sz="4800" b="1" dirty="0" smtClean="0">
                <a:solidFill>
                  <a:schemeClr val="bg1"/>
                </a:solidFill>
              </a:rPr>
              <a:t>des professionnels de santé</a:t>
            </a:r>
            <a:endParaRPr lang="fr-FR" sz="4800" b="1" dirty="0">
              <a:solidFill>
                <a:schemeClr val="bg1"/>
              </a:solidFill>
            </a:endParaRPr>
          </a:p>
        </p:txBody>
      </p:sp>
      <p:pic>
        <p:nvPicPr>
          <p:cNvPr id="3" name="Picture 2"/>
          <p:cNvPicPr>
            <a:picLocks noChangeAspect="1" noChangeArrowheads="1"/>
          </p:cNvPicPr>
          <p:nvPr/>
        </p:nvPicPr>
        <p:blipFill>
          <a:blip r:embed="rId3"/>
          <a:srcRect/>
          <a:stretch>
            <a:fillRect/>
          </a:stretch>
        </p:blipFill>
        <p:spPr bwMode="auto">
          <a:xfrm>
            <a:off x="1738282" y="500042"/>
            <a:ext cx="8748713" cy="1524000"/>
          </a:xfrm>
          <a:prstGeom prst="rect">
            <a:avLst/>
          </a:prstGeom>
          <a:noFill/>
          <a:ln w="9525">
            <a:noFill/>
            <a:miter lim="800000"/>
            <a:headEnd/>
            <a:tailEnd/>
          </a:ln>
          <a:effectLst/>
        </p:spPr>
      </p:pic>
    </p:spTree>
    <p:extLst>
      <p:ext uri="{BB962C8B-B14F-4D97-AF65-F5344CB8AC3E}">
        <p14:creationId xmlns:p14="http://schemas.microsoft.com/office/powerpoint/2010/main" xmlns="" val="3537718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a:spLocks noGrp="1"/>
          </p:cNvSpPr>
          <p:nvPr>
            <p:ph sz="quarter" idx="2"/>
          </p:nvPr>
        </p:nvSpPr>
        <p:spPr>
          <a:xfrm>
            <a:off x="1023902" y="2428868"/>
            <a:ext cx="10429948" cy="3857652"/>
          </a:xfrm>
        </p:spPr>
        <p:txBody>
          <a:bodyPr rtlCol="0">
            <a:normAutofit fontScale="85000" lnSpcReduction="20000"/>
          </a:bodyPr>
          <a:lstStyle/>
          <a:p>
            <a:r>
              <a:rPr lang="fr-FR" dirty="0" err="1" smtClean="0"/>
              <a:t>ePatient</a:t>
            </a:r>
            <a:r>
              <a:rPr lang="fr-FR" dirty="0" smtClean="0"/>
              <a:t>++ est un logiciel de gestion de dossier patient, professionnel et </a:t>
            </a:r>
            <a:r>
              <a:rPr lang="fr-FR" dirty="0" err="1" smtClean="0"/>
              <a:t>multi-plateforme</a:t>
            </a:r>
            <a:r>
              <a:rPr lang="fr-FR" dirty="0" smtClean="0"/>
              <a:t> (Linux, Mac OS X et Windows) . C'est un outil de travail collaboratif très puissant qui permet de mettre en relation différentes spécialités médicales, </a:t>
            </a:r>
            <a:r>
              <a:rPr lang="fr-FR" dirty="0" err="1" smtClean="0"/>
              <a:t>para-médicales</a:t>
            </a:r>
            <a:r>
              <a:rPr lang="fr-FR" dirty="0" smtClean="0"/>
              <a:t>, pharmaceutique, laboratoire, etc. afin d'obtenir les meilleurs résultats dans un milieu hospitalier. </a:t>
            </a:r>
          </a:p>
          <a:p>
            <a:r>
              <a:rPr lang="fr-FR" dirty="0" smtClean="0"/>
              <a:t>Le logiciel fonctionne en mode connecté (INTERNET) et en mode déconnecté (RESEAU LOCAL), il peut être utilisé avec différents supports numériques (Ordinateurs, Tablettes et Mobiles). </a:t>
            </a:r>
            <a:br>
              <a:rPr lang="fr-FR" dirty="0" smtClean="0"/>
            </a:br>
            <a:r>
              <a:rPr lang="fr-FR" dirty="0" smtClean="0"/>
              <a:t/>
            </a:r>
            <a:br>
              <a:rPr lang="fr-FR" dirty="0" smtClean="0"/>
            </a:br>
            <a:r>
              <a:rPr lang="fr-FR" dirty="0" err="1" smtClean="0"/>
              <a:t>ePatient</a:t>
            </a:r>
            <a:r>
              <a:rPr lang="fr-FR" dirty="0" smtClean="0"/>
              <a:t>++ permet la gestion du dossier patient en toute simplicité, la fiche patient, les admissions, les hospitalisations, les traitements, les dossiers soins infirmiers, les dossiers </a:t>
            </a:r>
            <a:r>
              <a:rPr lang="fr-FR" dirty="0" err="1" smtClean="0"/>
              <a:t>aide-soignants</a:t>
            </a:r>
            <a:r>
              <a:rPr lang="fr-FR" dirty="0" smtClean="0"/>
              <a:t>, les dossiers anesthésistes/réanimateurs.</a:t>
            </a:r>
          </a:p>
        </p:txBody>
      </p:sp>
      <p:sp>
        <p:nvSpPr>
          <p:cNvPr id="5" name="Titre 4"/>
          <p:cNvSpPr>
            <a:spLocks noGrp="1"/>
          </p:cNvSpPr>
          <p:nvPr>
            <p:ph type="title"/>
          </p:nvPr>
        </p:nvSpPr>
        <p:spPr/>
        <p:txBody>
          <a:bodyPr/>
          <a:lstStyle/>
          <a:p>
            <a:endParaRPr lang="fr-FR"/>
          </a:p>
        </p:txBody>
      </p:sp>
      <p:pic>
        <p:nvPicPr>
          <p:cNvPr id="6" name="Picture 2"/>
          <p:cNvPicPr>
            <a:picLocks noChangeAspect="1" noChangeArrowheads="1"/>
          </p:cNvPicPr>
          <p:nvPr/>
        </p:nvPicPr>
        <p:blipFill>
          <a:blip r:embed="rId3"/>
          <a:srcRect/>
          <a:stretch>
            <a:fillRect/>
          </a:stretch>
        </p:blipFill>
        <p:spPr bwMode="auto">
          <a:xfrm>
            <a:off x="3167042" y="214290"/>
            <a:ext cx="5605441" cy="976451"/>
          </a:xfrm>
          <a:prstGeom prst="rect">
            <a:avLst/>
          </a:prstGeom>
          <a:noFill/>
          <a:ln w="9525">
            <a:noFill/>
            <a:miter lim="800000"/>
            <a:headEnd/>
            <a:tailEnd/>
          </a:ln>
          <a:effectLst/>
        </p:spPr>
      </p:pic>
      <p:sp>
        <p:nvSpPr>
          <p:cNvPr id="8" name="Titre 1"/>
          <p:cNvSpPr txBox="1">
            <a:spLocks/>
          </p:cNvSpPr>
          <p:nvPr/>
        </p:nvSpPr>
        <p:spPr>
          <a:xfrm>
            <a:off x="238084" y="817553"/>
            <a:ext cx="11572956" cy="1325563"/>
          </a:xfrm>
          <a:prstGeom prst="rect">
            <a:avLst/>
          </a:prstGeom>
        </p:spPr>
        <p:txBody>
          <a:bodyPr vert="horz" rtlCol="0" anchor="b" anchorCtr="0">
            <a:normAutofit/>
          </a:bodyPr>
          <a:lstStyle/>
          <a:p>
            <a:pPr lvl="0" algn="ctr">
              <a:spcBef>
                <a:spcPct val="0"/>
              </a:spcBef>
            </a:pPr>
            <a:r>
              <a:rPr lang="fr-FR" sz="3300" b="1" dirty="0" err="1" smtClean="0">
                <a:solidFill>
                  <a:schemeClr val="bg1"/>
                </a:solidFill>
                <a:latin typeface="+mj-lt"/>
                <a:ea typeface="+mj-ea"/>
                <a:cs typeface="+mj-cs"/>
              </a:rPr>
              <a:t>Maalim</a:t>
            </a:r>
            <a:r>
              <a:rPr lang="fr-FR" sz="3300" b="1" dirty="0" smtClean="0">
                <a:solidFill>
                  <a:schemeClr val="bg1"/>
                </a:solidFill>
                <a:latin typeface="+mj-lt"/>
                <a:ea typeface="+mj-ea"/>
                <a:cs typeface="+mj-cs"/>
              </a:rPr>
              <a:t> </a:t>
            </a:r>
            <a:r>
              <a:rPr lang="fr-FR" sz="3300" b="1" dirty="0" err="1" smtClean="0">
                <a:solidFill>
                  <a:schemeClr val="bg1"/>
                </a:solidFill>
                <a:latin typeface="+mj-lt"/>
                <a:ea typeface="+mj-ea"/>
                <a:cs typeface="+mj-cs"/>
              </a:rPr>
              <a:t>ePatient</a:t>
            </a:r>
            <a:r>
              <a:rPr lang="fr-FR" sz="3300" b="1" dirty="0" smtClean="0">
                <a:solidFill>
                  <a:schemeClr val="bg1"/>
                </a:solidFill>
                <a:latin typeface="+mj-lt"/>
                <a:ea typeface="+mj-ea"/>
                <a:cs typeface="+mj-cs"/>
              </a:rPr>
              <a:t>++</a:t>
            </a:r>
            <a:endParaRPr lang="fr-FR" sz="3300" b="1" dirty="0">
              <a:solidFill>
                <a:schemeClr val="bg1"/>
              </a:solidFill>
              <a:latin typeface="+mj-lt"/>
              <a:ea typeface="+mj-ea"/>
              <a:cs typeface="+mj-cs"/>
            </a:endParaRPr>
          </a:p>
        </p:txBody>
      </p:sp>
    </p:spTree>
    <p:extLst>
      <p:ext uri="{BB962C8B-B14F-4D97-AF65-F5344CB8AC3E}">
        <p14:creationId xmlns:p14="http://schemas.microsoft.com/office/powerpoint/2010/main" xmlns="" val="26376736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a:spLocks noGrp="1"/>
          </p:cNvSpPr>
          <p:nvPr>
            <p:ph sz="quarter" idx="2"/>
          </p:nvPr>
        </p:nvSpPr>
        <p:spPr>
          <a:xfrm>
            <a:off x="1023902" y="2500306"/>
            <a:ext cx="10429948" cy="3786214"/>
          </a:xfrm>
        </p:spPr>
        <p:txBody>
          <a:bodyPr rtlCol="0">
            <a:normAutofit fontScale="92500" lnSpcReduction="10000"/>
          </a:bodyPr>
          <a:lstStyle/>
          <a:p>
            <a:r>
              <a:rPr lang="fr-FR" dirty="0" err="1" smtClean="0"/>
              <a:t>ePatient</a:t>
            </a:r>
            <a:r>
              <a:rPr lang="fr-FR" dirty="0" smtClean="0"/>
              <a:t>++ offre un espace de travail spécial pour les différents services de l‘établissement hospitaliers : les agents du bureau des entrées, les secrétaires médicales, les médecins, les responsables des pharmacies des services, les techniciens des laboratoires, etc. </a:t>
            </a:r>
          </a:p>
          <a:p>
            <a:r>
              <a:rPr lang="fr-FR" dirty="0" smtClean="0"/>
              <a:t>Chacun a son propre nom d'utilisateur et mot de passe et chacun accède à l'espace de travail associé à ses fonctions, et toute l'équipe collabore et communique via un service de messagerie interne du logiciel.</a:t>
            </a:r>
          </a:p>
          <a:p>
            <a:r>
              <a:rPr lang="fr-FR" dirty="0" smtClean="0"/>
              <a:t>Le dossier électronique du patient est la clé de la réussite de la e-Santé en Algérie.</a:t>
            </a:r>
            <a:endParaRPr lang="fr-FR" dirty="0"/>
          </a:p>
        </p:txBody>
      </p:sp>
      <p:sp>
        <p:nvSpPr>
          <p:cNvPr id="5" name="Titre 1"/>
          <p:cNvSpPr txBox="1">
            <a:spLocks/>
          </p:cNvSpPr>
          <p:nvPr/>
        </p:nvSpPr>
        <p:spPr>
          <a:xfrm>
            <a:off x="238084" y="817553"/>
            <a:ext cx="11572956" cy="1325563"/>
          </a:xfrm>
          <a:prstGeom prst="rect">
            <a:avLst/>
          </a:prstGeom>
        </p:spPr>
        <p:txBody>
          <a:bodyPr vert="horz" rtlCol="0" anchor="b" anchorCtr="0">
            <a:normAutofit/>
          </a:bodyPr>
          <a:lstStyle/>
          <a:p>
            <a:pPr lvl="0" algn="ctr">
              <a:spcBef>
                <a:spcPct val="0"/>
              </a:spcBef>
            </a:pPr>
            <a:r>
              <a:rPr lang="fr-FR" sz="3300" b="1" dirty="0" err="1" smtClean="0">
                <a:solidFill>
                  <a:schemeClr val="bg1"/>
                </a:solidFill>
                <a:latin typeface="+mj-lt"/>
                <a:ea typeface="+mj-ea"/>
                <a:cs typeface="+mj-cs"/>
              </a:rPr>
              <a:t>Maalim</a:t>
            </a:r>
            <a:r>
              <a:rPr lang="fr-FR" sz="3300" b="1" dirty="0" smtClean="0">
                <a:solidFill>
                  <a:schemeClr val="bg1"/>
                </a:solidFill>
                <a:latin typeface="+mj-lt"/>
                <a:ea typeface="+mj-ea"/>
                <a:cs typeface="+mj-cs"/>
              </a:rPr>
              <a:t> </a:t>
            </a:r>
            <a:r>
              <a:rPr lang="fr-FR" sz="3300" b="1" dirty="0" err="1" smtClean="0">
                <a:solidFill>
                  <a:schemeClr val="bg1"/>
                </a:solidFill>
                <a:latin typeface="+mj-lt"/>
                <a:ea typeface="+mj-ea"/>
                <a:cs typeface="+mj-cs"/>
              </a:rPr>
              <a:t>ePatient</a:t>
            </a:r>
            <a:r>
              <a:rPr lang="fr-FR" sz="3300" b="1" dirty="0" smtClean="0">
                <a:solidFill>
                  <a:schemeClr val="bg1"/>
                </a:solidFill>
                <a:latin typeface="+mj-lt"/>
                <a:ea typeface="+mj-ea"/>
                <a:cs typeface="+mj-cs"/>
              </a:rPr>
              <a:t>++</a:t>
            </a:r>
            <a:endParaRPr lang="fr-FR" sz="3300" b="1" dirty="0">
              <a:solidFill>
                <a:schemeClr val="bg1"/>
              </a:solidFill>
              <a:latin typeface="+mj-lt"/>
              <a:ea typeface="+mj-ea"/>
              <a:cs typeface="+mj-cs"/>
            </a:endParaRPr>
          </a:p>
        </p:txBody>
      </p:sp>
      <p:sp>
        <p:nvSpPr>
          <p:cNvPr id="6" name="Titre 5"/>
          <p:cNvSpPr>
            <a:spLocks noGrp="1"/>
          </p:cNvSpPr>
          <p:nvPr>
            <p:ph type="title"/>
          </p:nvPr>
        </p:nvSpPr>
        <p:spPr/>
        <p:txBody>
          <a:bodyPr/>
          <a:lstStyle/>
          <a:p>
            <a:endParaRPr lang="fr-FR"/>
          </a:p>
        </p:txBody>
      </p:sp>
      <p:pic>
        <p:nvPicPr>
          <p:cNvPr id="8" name="Picture 2"/>
          <p:cNvPicPr>
            <a:picLocks noChangeAspect="1" noChangeArrowheads="1"/>
          </p:cNvPicPr>
          <p:nvPr/>
        </p:nvPicPr>
        <p:blipFill>
          <a:blip r:embed="rId3"/>
          <a:srcRect/>
          <a:stretch>
            <a:fillRect/>
          </a:stretch>
        </p:blipFill>
        <p:spPr bwMode="auto">
          <a:xfrm>
            <a:off x="3167042" y="214290"/>
            <a:ext cx="5605441" cy="976451"/>
          </a:xfrm>
          <a:prstGeom prst="rect">
            <a:avLst/>
          </a:prstGeom>
          <a:noFill/>
          <a:ln w="9525">
            <a:noFill/>
            <a:miter lim="800000"/>
            <a:headEnd/>
            <a:tailEnd/>
          </a:ln>
          <a:effectLst/>
        </p:spPr>
      </p:pic>
    </p:spTree>
    <p:extLst>
      <p:ext uri="{BB962C8B-B14F-4D97-AF65-F5344CB8AC3E}">
        <p14:creationId xmlns:p14="http://schemas.microsoft.com/office/powerpoint/2010/main" xmlns="" val="26376736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a:spLocks noGrp="1"/>
          </p:cNvSpPr>
          <p:nvPr>
            <p:ph sz="quarter" idx="2"/>
          </p:nvPr>
        </p:nvSpPr>
        <p:spPr>
          <a:xfrm>
            <a:off x="595274" y="2428868"/>
            <a:ext cx="11215766" cy="3929090"/>
          </a:xfrm>
        </p:spPr>
        <p:txBody>
          <a:bodyPr rtlCol="0">
            <a:normAutofit lnSpcReduction="10000"/>
          </a:bodyPr>
          <a:lstStyle/>
          <a:p>
            <a:r>
              <a:rPr lang="fr-FR" dirty="0" smtClean="0"/>
              <a:t>En plus du DMG et la carte patient avec un QR code nationale, </a:t>
            </a:r>
            <a:r>
              <a:rPr lang="fr-FR" dirty="0" err="1" smtClean="0"/>
              <a:t>Maalim</a:t>
            </a:r>
            <a:r>
              <a:rPr lang="fr-FR" dirty="0" smtClean="0"/>
              <a:t> Technologie a intégré des fonctionnalités avancées dans son logiciel </a:t>
            </a:r>
            <a:r>
              <a:rPr lang="fr-FR" dirty="0" err="1" smtClean="0"/>
              <a:t>ePatient</a:t>
            </a:r>
            <a:r>
              <a:rPr lang="fr-FR" dirty="0" smtClean="0"/>
              <a:t>++, notamment, la possibilité de le connecter avec son logiciel </a:t>
            </a:r>
            <a:r>
              <a:rPr lang="fr-FR" dirty="0" err="1" smtClean="0"/>
              <a:t>ePharm</a:t>
            </a:r>
            <a:r>
              <a:rPr lang="fr-FR" dirty="0" smtClean="0"/>
              <a:t>++  qui permet la gestion de la pharmacie centrale afin d'obtenir une meilleure traçabilité des médicaments, et son logiciel </a:t>
            </a:r>
            <a:r>
              <a:rPr lang="fr-FR" dirty="0" err="1" smtClean="0"/>
              <a:t>eFact</a:t>
            </a:r>
            <a:r>
              <a:rPr lang="fr-FR" dirty="0" smtClean="0"/>
              <a:t>++  qui permet la gestion de la facturation des soins pour un audit plus simple, rapide et efficace et permettre de faire des économies de traitement, et son logiciel </a:t>
            </a:r>
            <a:r>
              <a:rPr lang="fr-FR" dirty="0" err="1" smtClean="0"/>
              <a:t>eLab</a:t>
            </a:r>
            <a:r>
              <a:rPr lang="fr-FR" dirty="0" smtClean="0"/>
              <a:t>++ pour la gestion d’analyse médicales, et d’autres options afin de facilité le travail dans les milieux hospitaliers et un suivi rigoureux par l’administration.</a:t>
            </a:r>
          </a:p>
        </p:txBody>
      </p:sp>
      <p:pic>
        <p:nvPicPr>
          <p:cNvPr id="4" name="Picture 2"/>
          <p:cNvPicPr>
            <a:picLocks noChangeAspect="1" noChangeArrowheads="1"/>
          </p:cNvPicPr>
          <p:nvPr/>
        </p:nvPicPr>
        <p:blipFill>
          <a:blip r:embed="rId3"/>
          <a:srcRect/>
          <a:stretch>
            <a:fillRect/>
          </a:stretch>
        </p:blipFill>
        <p:spPr bwMode="auto">
          <a:xfrm>
            <a:off x="3167042" y="214290"/>
            <a:ext cx="5605441" cy="976451"/>
          </a:xfrm>
          <a:prstGeom prst="rect">
            <a:avLst/>
          </a:prstGeom>
          <a:noFill/>
          <a:ln w="9525">
            <a:noFill/>
            <a:miter lim="800000"/>
            <a:headEnd/>
            <a:tailEnd/>
          </a:ln>
          <a:effectLst/>
        </p:spPr>
      </p:pic>
      <p:sp>
        <p:nvSpPr>
          <p:cNvPr id="5" name="Titre 1"/>
          <p:cNvSpPr txBox="1">
            <a:spLocks/>
          </p:cNvSpPr>
          <p:nvPr/>
        </p:nvSpPr>
        <p:spPr>
          <a:xfrm>
            <a:off x="238084" y="817553"/>
            <a:ext cx="11572956" cy="1325563"/>
          </a:xfrm>
          <a:prstGeom prst="rect">
            <a:avLst/>
          </a:prstGeom>
        </p:spPr>
        <p:txBody>
          <a:bodyPr vert="horz" rtlCol="0" anchor="b" anchorCtr="0">
            <a:normAutofit/>
          </a:bodyPr>
          <a:lstStyle/>
          <a:p>
            <a:pPr lvl="0" algn="ctr">
              <a:spcBef>
                <a:spcPct val="0"/>
              </a:spcBef>
            </a:pPr>
            <a:r>
              <a:rPr lang="fr-FR" sz="3300" b="1" dirty="0" smtClean="0">
                <a:solidFill>
                  <a:schemeClr val="bg1"/>
                </a:solidFill>
                <a:latin typeface="+mj-lt"/>
                <a:ea typeface="+mj-ea"/>
                <a:cs typeface="+mj-cs"/>
              </a:rPr>
              <a:t>Fonctionnalités avancées de </a:t>
            </a:r>
            <a:r>
              <a:rPr lang="fr-FR" sz="3300" b="1" dirty="0" err="1" smtClean="0">
                <a:solidFill>
                  <a:schemeClr val="bg1"/>
                </a:solidFill>
                <a:latin typeface="+mj-lt"/>
                <a:ea typeface="+mj-ea"/>
                <a:cs typeface="+mj-cs"/>
              </a:rPr>
              <a:t>ePatient</a:t>
            </a:r>
            <a:r>
              <a:rPr lang="fr-FR" sz="3300" b="1" dirty="0" smtClean="0">
                <a:solidFill>
                  <a:schemeClr val="bg1"/>
                </a:solidFill>
                <a:latin typeface="+mj-lt"/>
                <a:ea typeface="+mj-ea"/>
                <a:cs typeface="+mj-cs"/>
              </a:rPr>
              <a:t>++</a:t>
            </a:r>
            <a:endParaRPr lang="fr-FR" sz="3300" b="1" dirty="0">
              <a:solidFill>
                <a:schemeClr val="bg1"/>
              </a:solidFill>
              <a:latin typeface="+mj-lt"/>
              <a:ea typeface="+mj-ea"/>
              <a:cs typeface="+mj-cs"/>
            </a:endParaRPr>
          </a:p>
        </p:txBody>
      </p:sp>
    </p:spTree>
    <p:extLst>
      <p:ext uri="{BB962C8B-B14F-4D97-AF65-F5344CB8AC3E}">
        <p14:creationId xmlns:p14="http://schemas.microsoft.com/office/powerpoint/2010/main" xmlns="" val="26376736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a:spLocks noGrp="1"/>
          </p:cNvSpPr>
          <p:nvPr>
            <p:ph sz="quarter" idx="2"/>
          </p:nvPr>
        </p:nvSpPr>
        <p:spPr>
          <a:xfrm>
            <a:off x="523836" y="2400303"/>
            <a:ext cx="11215766" cy="4314845"/>
          </a:xfrm>
        </p:spPr>
        <p:txBody>
          <a:bodyPr rtlCol="0">
            <a:normAutofit fontScale="92500" lnSpcReduction="20000"/>
          </a:bodyPr>
          <a:lstStyle/>
          <a:p>
            <a:r>
              <a:rPr lang="fr-FR" dirty="0" err="1" smtClean="0"/>
              <a:t>ePatient</a:t>
            </a:r>
            <a:r>
              <a:rPr lang="fr-FR" dirty="0" smtClean="0"/>
              <a:t>++ a ajouter une autre couche de technologie avec l'introduction du DMG pour la première fois en Algérie, le dossier médical partagé hautement sécurisé qui permet de stocker des tonnes de données de santé dans des bases de données réparties pour en gérer plusieurs niveaux d'accès à l'information. </a:t>
            </a:r>
          </a:p>
          <a:p>
            <a:r>
              <a:rPr lang="fr-FR" dirty="0" smtClean="0"/>
              <a:t>Grâce à la Carte Patient et l'Extranet, le patient pourra accéder à son dossier médical en Algérie et à l'étranger et autoriser son médecin à le consulter, sans qu'ils aient accès aux bases de données internes des établissements hospitaliers. Ceci garanti une haute disponibilité et une haute sécurité informatique du système.</a:t>
            </a:r>
          </a:p>
          <a:p>
            <a:r>
              <a:rPr lang="fr-FR" dirty="0" smtClean="0"/>
              <a:t>L’accès aux données du patient s’effectue via une carte patient qui utilise la technologie du </a:t>
            </a:r>
            <a:r>
              <a:rPr lang="fr-FR" dirty="0" err="1" smtClean="0"/>
              <a:t>Flashcode</a:t>
            </a:r>
            <a:r>
              <a:rPr lang="fr-FR" dirty="0" smtClean="0"/>
              <a:t> ou QR code.</a:t>
            </a:r>
            <a:endParaRPr lang="fr-FR" dirty="0"/>
          </a:p>
        </p:txBody>
      </p:sp>
      <p:pic>
        <p:nvPicPr>
          <p:cNvPr id="4" name="Picture 2"/>
          <p:cNvPicPr>
            <a:picLocks noChangeAspect="1" noChangeArrowheads="1"/>
          </p:cNvPicPr>
          <p:nvPr/>
        </p:nvPicPr>
        <p:blipFill>
          <a:blip r:embed="rId3"/>
          <a:srcRect/>
          <a:stretch>
            <a:fillRect/>
          </a:stretch>
        </p:blipFill>
        <p:spPr bwMode="auto">
          <a:xfrm>
            <a:off x="3167042" y="214290"/>
            <a:ext cx="5605441" cy="976451"/>
          </a:xfrm>
          <a:prstGeom prst="rect">
            <a:avLst/>
          </a:prstGeom>
          <a:noFill/>
          <a:ln w="9525">
            <a:noFill/>
            <a:miter lim="800000"/>
            <a:headEnd/>
            <a:tailEnd/>
          </a:ln>
          <a:effectLst/>
        </p:spPr>
      </p:pic>
      <p:sp>
        <p:nvSpPr>
          <p:cNvPr id="5" name="Titre 1"/>
          <p:cNvSpPr txBox="1">
            <a:spLocks/>
          </p:cNvSpPr>
          <p:nvPr/>
        </p:nvSpPr>
        <p:spPr>
          <a:xfrm>
            <a:off x="238084" y="817553"/>
            <a:ext cx="11572956" cy="1325563"/>
          </a:xfrm>
          <a:prstGeom prst="rect">
            <a:avLst/>
          </a:prstGeom>
        </p:spPr>
        <p:txBody>
          <a:bodyPr vert="horz" rtlCol="0" anchor="b" anchorCtr="0">
            <a:normAutofit/>
          </a:bodyPr>
          <a:lstStyle/>
          <a:p>
            <a:pPr lvl="0" algn="ctr">
              <a:spcBef>
                <a:spcPct val="0"/>
              </a:spcBef>
            </a:pPr>
            <a:r>
              <a:rPr lang="fr-FR" sz="3300" b="1" dirty="0" smtClean="0">
                <a:solidFill>
                  <a:schemeClr val="bg1"/>
                </a:solidFill>
                <a:latin typeface="+mj-lt"/>
                <a:ea typeface="+mj-ea"/>
                <a:cs typeface="+mj-cs"/>
              </a:rPr>
              <a:t>Carte </a:t>
            </a:r>
            <a:r>
              <a:rPr lang="fr-FR" sz="3300" b="1" dirty="0" smtClean="0">
                <a:solidFill>
                  <a:schemeClr val="bg1"/>
                </a:solidFill>
                <a:latin typeface="+mj-lt"/>
                <a:ea typeface="+mj-ea"/>
                <a:cs typeface="+mj-cs"/>
              </a:rPr>
              <a:t>Patient : Accès facile aux données du </a:t>
            </a:r>
            <a:r>
              <a:rPr lang="fr-FR" sz="3300" b="1" dirty="0" smtClean="0">
                <a:solidFill>
                  <a:schemeClr val="bg1"/>
                </a:solidFill>
                <a:latin typeface="+mj-lt"/>
                <a:ea typeface="+mj-ea"/>
                <a:cs typeface="+mj-cs"/>
              </a:rPr>
              <a:t>patient</a:t>
            </a:r>
            <a:endParaRPr lang="fr-FR" sz="3300" b="1" dirty="0">
              <a:solidFill>
                <a:schemeClr val="bg1"/>
              </a:solidFill>
              <a:latin typeface="+mj-lt"/>
              <a:ea typeface="+mj-ea"/>
              <a:cs typeface="+mj-cs"/>
            </a:endParaRPr>
          </a:p>
        </p:txBody>
      </p:sp>
    </p:spTree>
    <p:extLst>
      <p:ext uri="{BB962C8B-B14F-4D97-AF65-F5344CB8AC3E}">
        <p14:creationId xmlns:p14="http://schemas.microsoft.com/office/powerpoint/2010/main" xmlns="" val="26376736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TotalTime>
  <Words>753</Words>
  <Application>Microsoft Office PowerPoint</Application>
  <PresentationFormat>Personnalisé</PresentationFormat>
  <Paragraphs>62</Paragraphs>
  <Slides>14</Slides>
  <Notes>14</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Civil</vt:lpstr>
      <vt:lpstr>Maalim ePatient++</vt:lpstr>
      <vt:lpstr>Systèmes d’information hospitaliers (SIH)</vt:lpstr>
      <vt:lpstr>Dossier patient informatisé</vt:lpstr>
      <vt:lpstr>La e-Santé ou santé numérique </vt:lpstr>
      <vt:lpstr>Présentation du logiciel Maalim ePatient++ Réalisé en collaboration avec  des professionnels de santé</vt:lpstr>
      <vt:lpstr>Diapositive 6</vt:lpstr>
      <vt:lpstr>Diapositive 7</vt:lpstr>
      <vt:lpstr>Diapositive 8</vt:lpstr>
      <vt:lpstr>Diapositive 9</vt:lpstr>
      <vt:lpstr>Diapositive 10</vt:lpstr>
      <vt:lpstr>Présentation de Maalim Technologie</vt:lpstr>
      <vt:lpstr>Diapositive 12</vt:lpstr>
      <vt:lpstr>Maalim : votre partenaire e-Santé</vt:lpstr>
      <vt:lpstr>Nous vous remercions pour votre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Disposition du titre</dc:title>
  <dc:creator>Amine</dc:creator>
  <cp:lastModifiedBy>Amine</cp:lastModifiedBy>
  <cp:revision>61</cp:revision>
  <dcterms:created xsi:type="dcterms:W3CDTF">2017-09-13T21:53:59Z</dcterms:created>
  <dcterms:modified xsi:type="dcterms:W3CDTF">2024-05-31T20:45:27Z</dcterms:modified>
</cp:coreProperties>
</file>